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media/image20.jpg" ContentType="image/jpg"/>
  <Override PartName="/ppt/media/image54.jpg" ContentType="image/jpg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  <p:sldMasterId id="2147483773" r:id="rId2"/>
    <p:sldMasterId id="2147483785" r:id="rId3"/>
    <p:sldMasterId id="2147483799" r:id="rId4"/>
    <p:sldMasterId id="2147483811" r:id="rId5"/>
    <p:sldMasterId id="2147483823" r:id="rId6"/>
  </p:sldMasterIdLst>
  <p:notesMasterIdLst>
    <p:notesMasterId r:id="rId76"/>
  </p:notesMasterIdLst>
  <p:sldIdLst>
    <p:sldId id="530" r:id="rId7"/>
    <p:sldId id="531" r:id="rId8"/>
    <p:sldId id="406" r:id="rId9"/>
    <p:sldId id="519" r:id="rId10"/>
    <p:sldId id="520" r:id="rId11"/>
    <p:sldId id="600" r:id="rId12"/>
    <p:sldId id="523" r:id="rId13"/>
    <p:sldId id="524" r:id="rId14"/>
    <p:sldId id="598" r:id="rId15"/>
    <p:sldId id="534" r:id="rId16"/>
    <p:sldId id="599" r:id="rId17"/>
    <p:sldId id="603" r:id="rId18"/>
    <p:sldId id="601" r:id="rId19"/>
    <p:sldId id="537" r:id="rId20"/>
    <p:sldId id="270" r:id="rId21"/>
    <p:sldId id="604" r:id="rId22"/>
    <p:sldId id="561" r:id="rId23"/>
    <p:sldId id="605" r:id="rId24"/>
    <p:sldId id="606" r:id="rId25"/>
    <p:sldId id="607" r:id="rId26"/>
    <p:sldId id="608" r:id="rId27"/>
    <p:sldId id="562" r:id="rId28"/>
    <p:sldId id="563" r:id="rId29"/>
    <p:sldId id="609" r:id="rId30"/>
    <p:sldId id="610" r:id="rId31"/>
    <p:sldId id="261" r:id="rId32"/>
    <p:sldId id="611" r:id="rId33"/>
    <p:sldId id="612" r:id="rId34"/>
    <p:sldId id="613" r:id="rId35"/>
    <p:sldId id="614" r:id="rId36"/>
    <p:sldId id="615" r:id="rId37"/>
    <p:sldId id="571" r:id="rId38"/>
    <p:sldId id="572" r:id="rId39"/>
    <p:sldId id="573" r:id="rId40"/>
    <p:sldId id="574" r:id="rId41"/>
    <p:sldId id="575" r:id="rId42"/>
    <p:sldId id="576" r:id="rId43"/>
    <p:sldId id="577" r:id="rId44"/>
    <p:sldId id="578" r:id="rId45"/>
    <p:sldId id="579" r:id="rId46"/>
    <p:sldId id="580" r:id="rId47"/>
    <p:sldId id="581" r:id="rId48"/>
    <p:sldId id="582" r:id="rId49"/>
    <p:sldId id="621" r:id="rId50"/>
    <p:sldId id="622" r:id="rId51"/>
    <p:sldId id="590" r:id="rId52"/>
    <p:sldId id="282" r:id="rId53"/>
    <p:sldId id="587" r:id="rId54"/>
    <p:sldId id="588" r:id="rId55"/>
    <p:sldId id="287" r:id="rId56"/>
    <p:sldId id="593" r:id="rId57"/>
    <p:sldId id="623" r:id="rId58"/>
    <p:sldId id="627" r:id="rId59"/>
    <p:sldId id="628" r:id="rId60"/>
    <p:sldId id="550" r:id="rId61"/>
    <p:sldId id="496" r:id="rId62"/>
    <p:sldId id="552" r:id="rId63"/>
    <p:sldId id="498" r:id="rId64"/>
    <p:sldId id="553" r:id="rId65"/>
    <p:sldId id="551" r:id="rId66"/>
    <p:sldId id="554" r:id="rId67"/>
    <p:sldId id="555" r:id="rId68"/>
    <p:sldId id="505" r:id="rId69"/>
    <p:sldId id="556" r:id="rId70"/>
    <p:sldId id="557" r:id="rId71"/>
    <p:sldId id="558" r:id="rId72"/>
    <p:sldId id="559" r:id="rId73"/>
    <p:sldId id="560" r:id="rId74"/>
    <p:sldId id="395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uchu" initials="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2BE9"/>
    <a:srgbClr val="23E9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40" autoAdjust="0"/>
    <p:restoredTop sz="94660"/>
  </p:normalViewPr>
  <p:slideViewPr>
    <p:cSldViewPr snapToGrid="0">
      <p:cViewPr varScale="1">
        <p:scale>
          <a:sx n="83" d="100"/>
          <a:sy n="83" d="100"/>
        </p:scale>
        <p:origin x="20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notesMaster" Target="notesMasters/notesMaster1.xml"/><Relationship Id="rId77" Type="http://schemas.openxmlformats.org/officeDocument/2006/relationships/commentAuthors" Target="commentAuthors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0AA69-3194-4F77-8600-3A6CCD6561C2}" type="datetimeFigureOut">
              <a:rPr lang="en-US" smtClean="0"/>
              <a:t>2/22/19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348D4-D935-46B2-B451-65D48947C9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552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CCF24-6477-4947-845F-515A6C44A1CA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30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62F8-8F68-4B44-AF60-BA5CE8118F12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63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31D1-2132-4EF8-9D46-E1300BBA8367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146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4EC9-9287-4537-8986-1400CFC2524C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45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62E2-87C3-4636-BB4F-8E43C6BEEDE0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303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D675D-18EE-4A66-B069-AB40CAF6B82D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324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8A2D-8CFC-48B1-9844-3A56CB82AD2D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47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FFD5-430F-48B5-93B5-7E36CAFED6F0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73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4C19B-F48C-4958-9FFD-ABFB1FB9E08C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242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1F6C5-F5AB-463A-988C-EBB07BF1F5A3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030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0653-7E50-401F-98BE-D291C7E36781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35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114D4-BA91-4141-9A04-EFDCED6D1DAE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4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25FC-9A0A-4FB4-B3FF-E60D9BD50DED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282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0A70D-FDD9-44C2-8617-874F6905D1B1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9312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B304E-3565-4D12-8195-086404A4EF48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654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2203-F868-4364-928F-79020713F0BD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230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E6EEC-EA61-4B61-8B1F-47BB529A9462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235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EA73-6903-448D-B79C-037D34592124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6530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29325-6B63-481B-B9C8-176E1B913C34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93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4980-3BA0-4B98-88C2-DE3DE8374370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7706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7CB2-9B33-4A3C-BA91-C1AA2E8D2242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388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9D081-8C7F-4D5B-AF39-366A6A62D4B8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86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0FE6-CEB5-4891-88A7-E79E0046CD5D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0056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8A65-BC9A-413C-BF1E-80006E2B002E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107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0070-B3D2-42D1-890D-A5AC45FBA4AF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9114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CB234-2B59-40EF-BAE3-D95EFE7803BD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585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3F0FA-B4B9-4A21-80C8-1201212F5B18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199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0E9B-C3A8-4707-8B26-F40CE9BEC07C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5186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DD3E-C812-4718-9784-F230AE16DBE3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7843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0E4DE-4D1E-4D4E-AC55-652FB20245BF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33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9978-FCDE-4E34-A56D-EAB8C3E42944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5151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BACFD-EFD7-4BC6-989C-E35B81C1A295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3316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FC126-13D5-4C66-ACBD-2DDB0B041FF0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07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C117-560E-465F-BBF8-0C8EFB7B3D98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71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ED91-1F64-4A1F-B009-6210086771B9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8421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578FA-77BF-40B5-A43D-6DDAB7467AAE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956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50823-07C6-4F3A-BC2B-D5E627FD0E8F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001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1C808-4FE7-4D68-8CDD-68DB3341513A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56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DDA1-C2D7-4EB6-B34E-E88836B071B3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4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9EC1-CD5A-4655-B36A-BFB24930CC76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7220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B27E-2834-43A9-803F-9EFDDFAC4ACE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275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2203-F868-4364-928F-79020713F0BD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661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E6EEC-EA61-4B61-8B1F-47BB529A9462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0365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EA73-6903-448D-B79C-037D34592124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5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E8F12-6B62-4160-BB22-477E4D31B25B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516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29325-6B63-481B-B9C8-176E1B913C34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1830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4980-3BA0-4B98-88C2-DE3DE8374370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417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7CB2-9B33-4A3C-BA91-C1AA2E8D2242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910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9D081-8C7F-4D5B-AF39-366A6A62D4B8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485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8A65-BC9A-413C-BF1E-80006E2B002E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219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0070-B3D2-42D1-890D-A5AC45FBA4AF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179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CB234-2B59-40EF-BAE3-D95EFE7803BD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4218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3F0FA-B4B9-4A21-80C8-1201212F5B18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263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2203-F868-4364-928F-79020713F0BD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0085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E6EEC-EA61-4B61-8B1F-47BB529A9462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14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C2E2-6DDE-4DA6-B048-43F7A7D6D745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714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EA73-6903-448D-B79C-037D34592124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5586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29325-6B63-481B-B9C8-176E1B913C34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7393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4980-3BA0-4B98-88C2-DE3DE8374370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2501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7CB2-9B33-4A3C-BA91-C1AA2E8D2242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052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9D081-8C7F-4D5B-AF39-366A6A62D4B8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0912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8A65-BC9A-413C-BF1E-80006E2B002E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7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0070-B3D2-42D1-890D-A5AC45FBA4AF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40378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CB234-2B59-40EF-BAE3-D95EFE7803BD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7690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3F0FA-B4B9-4A21-80C8-1201212F5B18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0225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40928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2C54A-3E01-4A52-B506-79481A3F0B77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7988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33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07931" y="1508003"/>
            <a:ext cx="527388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855021" y="1508003"/>
            <a:ext cx="468206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961263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76227" y="465079"/>
            <a:ext cx="9039544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55073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2867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7CB0F-C574-4A54-8C1D-46EEBDA23A67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198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747D-5F41-45A3-AAD6-0F3106E43D6C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69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theme" Target="../theme/theme3.xml"/><Relationship Id="rId15" Type="http://schemas.openxmlformats.org/officeDocument/2006/relationships/image" Target="../media/image3.jp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13" Type="http://schemas.openxmlformats.org/officeDocument/2006/relationships/image" Target="../media/image4.jp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<Relationship Id="rId16" Type="http://schemas.openxmlformats.org/officeDocument/2006/relationships/theme" Target="../theme/theme6.xml"/><Relationship Id="rId17" Type="http://schemas.openxmlformats.org/officeDocument/2006/relationships/image" Target="../media/image2.jpg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FE9C3-9B43-4C41-8D4A-D23BD117D93F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27773-88B3-4CA3-9000-AF64165FE434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369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901DB-61BE-4B8C-A702-48D8EAA5930E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03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83650-1D65-4EC5-B2E9-6054F31F9F25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4EEB8-BBB8-944C-B367-48E70FEB8A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03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FE9C3-9B43-4C41-8D4A-D23BD117D93F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96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hf sldNum="0" hdr="0" dt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FE9C3-9B43-4C41-8D4A-D23BD117D93F}" type="datetime1">
              <a:rPr lang="en-US" smtClean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01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7" r:id="rId14"/>
    <p:sldLayoutId id="2147483839" r:id="rId15"/>
  </p:sldLayoutIdLst>
  <p:hf sldNum="0" hdr="0" dt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medium.com/@sifium/machine-learning-types-of-classification-9497bd4f2e14" TargetMode="External"/><Relationship Id="rId3" Type="http://schemas.openxmlformats.org/officeDocument/2006/relationships/hyperlink" Target="https://www.analyticsvidhya.com/blog/2017/09/common-machine-learning-algorithms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machinelearning/learn/v4/content" TargetMode="External"/><Relationship Id="rId4" Type="http://schemas.openxmlformats.org/officeDocument/2006/relationships/hyperlink" Target="https://www.quora.com/How-is-the-k-nearest-neighbor-algorithm-different-from-k-means-clustering" TargetMode="External"/><Relationship Id="rId1" Type="http://schemas.openxmlformats.org/officeDocument/2006/relationships/slideLayout" Target="../slideLayouts/slideLayout64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www.udemy.com/machinelearning/learn/v4/conten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www.udemy.com/machinelearning/learn/v4/conten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www.udemy.com/machinelearning/learn/v4/conten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www.udemy.com/machinelearning/learn/v4/conten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www.udemy.com/machinelearning/learn/v4/conten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www.udemy.com/machinelearning/learn/v4/content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medium.com/@sifium/machine-learning-types-of-classification-9497bd4f2e14" TargetMode="External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www.udemy.com/machinelearning/learn/v4/conten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1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www.udemy.com/machinelearning/learn/v4/conten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www.udemy.com/machinelearning/learn/v4/conten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www.udemy.com/machinelearning/learn/v4/conten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www.udemy.com/machinelearning/learn/v4/conten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Relationship Id="rId7" Type="http://schemas.openxmlformats.org/officeDocument/2006/relationships/image" Target="../media/image30.png"/><Relationship Id="rId8" Type="http://schemas.openxmlformats.org/officeDocument/2006/relationships/image" Target="../media/image23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www.udemy.com/machinelearning/learn/v4/conten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www.udemy.com/machinelearning/learn/v4/content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www.udemy.com/machinelearning/learn/v4/content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www.udemy.com/machinelearning/learn/v4/content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www.udemy.com/machinelearning/learn/v4/conten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www.udemy.com/machinelearning/learn/v4/conten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www.udemy.com/machinelearning/learn/v4/content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www.udemy.com/machinelearning/learn/v4/content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www.udemy.com/machinelearning/learn/v4/content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hyperlink" Target="https://machinelearningmastery.com/gentle-introduction-to-the-bias-variance-trade-off-in-machine-learning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image" Target="../media/image48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hyperlink" Target="http://www.statisticshowto.com/false-positive-definition-and-examples/" TargetMode="External"/><Relationship Id="rId1" Type="http://schemas.openxmlformats.org/officeDocument/2006/relationships/slideLayout" Target="../slideLayouts/slideLayout64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53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clustering.html#mini-batch-kmeans" TargetMode="External"/><Relationship Id="rId4" Type="http://schemas.openxmlformats.org/officeDocument/2006/relationships/hyperlink" Target="http://scikit-learn.org/stable/modules/clustering.html#affinity-propagation" TargetMode="External"/><Relationship Id="rId5" Type="http://schemas.openxmlformats.org/officeDocument/2006/relationships/hyperlink" Target="http://scikit-learn.org/stable/modules/clustering.html#mean-shift" TargetMode="External"/><Relationship Id="rId6" Type="http://schemas.openxmlformats.org/officeDocument/2006/relationships/hyperlink" Target="http://scikit-learn.org/stable/modules/clustering.html#spectral-clustering" TargetMode="External"/><Relationship Id="rId7" Type="http://schemas.openxmlformats.org/officeDocument/2006/relationships/hyperlink" Target="http://scikit-learn.org/stable/modules/clustering.html#hierarchical-clustering" TargetMode="External"/><Relationship Id="rId8" Type="http://schemas.openxmlformats.org/officeDocument/2006/relationships/hyperlink" Target="http://scikit-learn.org/stable/modules/clustering.html#dbscan" TargetMode="External"/><Relationship Id="rId9" Type="http://schemas.openxmlformats.org/officeDocument/2006/relationships/hyperlink" Target="http://scikit-learn.org/stable/modules/mixture.html#mixture" TargetMode="External"/><Relationship Id="rId10" Type="http://schemas.openxmlformats.org/officeDocument/2006/relationships/hyperlink" Target="http://scikit-learn.org/stable/modules/clustering.html#birch" TargetMode="External"/><Relationship Id="rId11" Type="http://schemas.openxmlformats.org/officeDocument/2006/relationships/hyperlink" Target="http://scikit-learn.org/stable/modules/clustering.html" TargetMode="External"/><Relationship Id="rId1" Type="http://schemas.openxmlformats.org/officeDocument/2006/relationships/slideLayout" Target="../slideLayouts/slideLayout59.xml"/><Relationship Id="rId2" Type="http://schemas.openxmlformats.org/officeDocument/2006/relationships/hyperlink" Target="http://scikit-learn.org/stable/modules/clustering.html#k-means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5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55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hyperlink" Target="http://opencv-python-tutroals.readthedocs.io/en/latest/py_tutorials/py_ml/py_kmeans/py_kmeans_understanding/py_kmeans_understanding.html" TargetMode="External"/><Relationship Id="rId5" Type="http://schemas.openxmlformats.org/officeDocument/2006/relationships/image" Target="../media/image56.jp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5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hyperlink" Target="https://web.stanford.edu/~schmit/cme193/lec/lec5.pdf" TargetMode="External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hyperlink" Target="http://beancoder.com/linear-regression-stock-prediction/" TargetMode="External"/><Relationship Id="rId12" Type="http://schemas.openxmlformats.org/officeDocument/2006/relationships/hyperlink" Target="http://opencv-python-tutroals.readthedocs.io/en/latest/py_tutorials/py_ml/py_kmeans/py_kmeans_understanding/py_kmeans_understanding.html" TargetMode="External"/><Relationship Id="rId13" Type="http://schemas.openxmlformats.org/officeDocument/2006/relationships/hyperlink" Target="https://github.com/tarlen5/coursera_ml/blob/master/unit6/ex2_sklearn" TargetMode="External"/><Relationship Id="rId14" Type="http://schemas.openxmlformats.org/officeDocument/2006/relationships/hyperlink" Target="https://www.kaggle.com/bburns/iris-exploration-pca-k-means-and-gmm-clustering" TargetMode="External"/><Relationship Id="rId15" Type="http://schemas.openxmlformats.org/officeDocument/2006/relationships/hyperlink" Target="https://towardsdatascience.com/pca-using-python-scikit-learn-e653f8989e60" TargetMode="External"/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59.xml"/><Relationship Id="rId3" Type="http://schemas.openxmlformats.org/officeDocument/2006/relationships/image" Target="../media/image2.jpg"/><Relationship Id="rId4" Type="http://schemas.openxmlformats.org/officeDocument/2006/relationships/hyperlink" Target="https://web.stanford.edu/~schmit/cme193/lec/lec5.pdf" TargetMode="External"/><Relationship Id="rId5" Type="http://schemas.openxmlformats.org/officeDocument/2006/relationships/hyperlink" Target="http://machinelearningmastery.com/machine-learning-in-python-step-by-step/" TargetMode="External"/><Relationship Id="rId6" Type="http://schemas.openxmlformats.org/officeDocument/2006/relationships/hyperlink" Target="http://scikit-learn.org/stable/auto_examples/linear_model/plot_ols.html" TargetMode="External"/><Relationship Id="rId7" Type="http://schemas.openxmlformats.org/officeDocument/2006/relationships/hyperlink" Target="https://www.analyticsvidhya.com/blog/2015/08/comprehensive-guide-regression/" TargetMode="External"/><Relationship Id="rId8" Type="http://schemas.openxmlformats.org/officeDocument/2006/relationships/hyperlink" Target="http://scikit-learn.org/stable/modules/clustering.html" TargetMode="External"/><Relationship Id="rId9" Type="http://schemas.openxmlformats.org/officeDocument/2006/relationships/hyperlink" Target="http://scikit-learn.org/stable/auto_examples/cluster/plot_kmeans_digits.html" TargetMode="External"/><Relationship Id="rId10" Type="http://schemas.openxmlformats.org/officeDocument/2006/relationships/hyperlink" Target="http://www.kdnuggets.com/2015/11/seven-steps-machine-learning-python.html/2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7446" y="2426189"/>
            <a:ext cx="8845062" cy="1187449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Georgia" panose="02040502050405020303" pitchFamily="18" charset="0"/>
              </a:rPr>
              <a:t>Machine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C53D98B-4839-4E64-B511-F6ACE9F4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F859ED-F81E-4A6A-B729-75E2BCBE24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186" y="325520"/>
            <a:ext cx="4690045" cy="158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37577" y="3775563"/>
            <a:ext cx="10464800" cy="1130300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400" dirty="0">
                <a:solidFill>
                  <a:prstClr val="white"/>
                </a:solidFill>
                <a:latin typeface="Georgia" panose="02040502050405020303" pitchFamily="18" charset="0"/>
              </a:rPr>
              <a:t>Classification, Clustering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28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03B45761-9C16-484F-B062-B93DB38F6F0A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endParaRPr lang="en-US" spc="-5" dirty="0">
              <a:latin typeface="Georgia" panose="02040502050405020303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BFF7D507-98AC-A941-B3EF-CD549115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pc="-5" dirty="0">
                <a:latin typeface="Georgia" panose="02040502050405020303" pitchFamily="18" charset="0"/>
              </a:rPr>
              <a:t>Semi-Supervised Learning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259445AE-5D0C-B84B-92A7-1CBD2B56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9"/>
            <a:ext cx="109728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Semi-supervised learning is a machine learning technique that makes use of small amount of labeled data and large amount of unlabeled data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F76A339C-0627-8745-B311-38971EFC7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04" y="2248161"/>
            <a:ext cx="6967534" cy="3540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3C97048-1E66-9B4F-A16F-DDF797E2FA4F}"/>
              </a:ext>
            </a:extLst>
          </p:cNvPr>
          <p:cNvSpPr txBox="1"/>
          <p:nvPr/>
        </p:nvSpPr>
        <p:spPr>
          <a:xfrm>
            <a:off x="4673600" y="5836218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Semi-supervised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644938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03B45761-9C16-484F-B062-B93DB38F6F0A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endParaRPr lang="en-US" spc="-5" dirty="0">
              <a:latin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C37FAB-7D4A-9F40-9F9C-28E38900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pc="-5" dirty="0">
                <a:latin typeface="Georgia" panose="02040502050405020303" pitchFamily="18" charset="0"/>
              </a:rPr>
              <a:t>Reinforcement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AC0DBF-8F19-5D4B-AD62-21BDBFD05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17639"/>
            <a:ext cx="10972799" cy="45259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Reinforcement Learning is a machine learning technique that allows the machine or software agent to learn its behavior based on feedback from the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This behavior can be learnt once and for all, or keep on  adapting as time goes by</a:t>
            </a:r>
          </a:p>
          <a:p>
            <a:endParaRPr lang="en-US" sz="20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565CB497-412B-9D45-9F96-C5A659C9A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68" y="2560639"/>
            <a:ext cx="5298460" cy="3743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1AEA63-FFA4-CA40-B034-C5E622A13865}"/>
              </a:ext>
            </a:extLst>
          </p:cNvPr>
          <p:cNvSpPr txBox="1"/>
          <p:nvPr/>
        </p:nvSpPr>
        <p:spPr>
          <a:xfrm>
            <a:off x="4558223" y="6298434"/>
            <a:ext cx="243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601608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A669D2-3C7D-4D59-9938-339F45D98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dataset: play golf: Yes or No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FCD72EA9-D3E5-4F4C-926C-D91E998FF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1320801"/>
            <a:ext cx="8280400" cy="48120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4737C44-8C34-4AFE-8A32-43FA9F05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3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44D841FF-BF54-45E7-9C33-EF791B0A63E9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Terminology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74B15E5-5114-44EA-AA6A-2791EC92E3E0}"/>
              </a:ext>
            </a:extLst>
          </p:cNvPr>
          <p:cNvSpPr/>
          <p:nvPr/>
        </p:nvSpPr>
        <p:spPr>
          <a:xfrm>
            <a:off x="609600" y="1089898"/>
            <a:ext cx="109728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Features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The number of features or distinct traits that can be used to describe each item in a quantitative manner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Samples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A sample is an item to process (e.g. classify). It can be a document, a  picture, a sound, a video, a row in database or CSV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Feature vector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an n-dimensional vector of numerical features that represent some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Feature extraction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Preparation of feature vector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Training set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Set of data to discover potentially predictive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2864525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03B45761-9C16-484F-B062-B93DB38F6F0A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endParaRPr lang="en-US" spc="-5" dirty="0">
              <a:latin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ABA847-C77A-CA40-98B0-7A86176D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pc="-5" dirty="0">
                <a:latin typeface="Georgia" panose="02040502050405020303" pitchFamily="18" charset="0"/>
              </a:rPr>
              <a:t>Techniques in Machine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360003-77FF-244B-8F67-FE2D851CD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9"/>
            <a:ext cx="10972800" cy="45259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u="sng" dirty="0"/>
              <a:t>Classification</a:t>
            </a:r>
            <a:r>
              <a:rPr lang="en-US" sz="2000" i="1" dirty="0">
                <a:latin typeface="Georgia" panose="02040502050405020303" pitchFamily="18" charset="0"/>
              </a:rPr>
              <a:t> </a:t>
            </a:r>
            <a:r>
              <a:rPr lang="en-US" sz="2000" dirty="0">
                <a:latin typeface="Georgia" panose="02040502050405020303" pitchFamily="18" charset="0"/>
              </a:rPr>
              <a:t>: predicting the class from observations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u="sng" dirty="0">
                <a:latin typeface="Georgia" panose="02040502050405020303" pitchFamily="18" charset="0"/>
              </a:rPr>
              <a:t>Clustering</a:t>
            </a:r>
            <a:r>
              <a:rPr lang="en-US" sz="2000" i="1" dirty="0">
                <a:latin typeface="Georgia" panose="02040502050405020303" pitchFamily="18" charset="0"/>
              </a:rPr>
              <a:t> </a:t>
            </a:r>
            <a:r>
              <a:rPr lang="en-US" sz="2000" dirty="0">
                <a:latin typeface="Georgia" panose="02040502050405020303" pitchFamily="18" charset="0"/>
              </a:rPr>
              <a:t>: grouping the observations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i="1" dirty="0">
                <a:latin typeface="Georgia" panose="02040502050405020303" pitchFamily="18" charset="0"/>
              </a:rPr>
              <a:t>Regression </a:t>
            </a:r>
            <a:r>
              <a:rPr lang="en-US" sz="2000" dirty="0">
                <a:latin typeface="Georgia" panose="02040502050405020303" pitchFamily="18" charset="0"/>
              </a:rPr>
              <a:t>:</a:t>
            </a:r>
            <a:r>
              <a:rPr lang="en-US" sz="2000" i="1" dirty="0">
                <a:latin typeface="Georgia" panose="02040502050405020303" pitchFamily="18" charset="0"/>
              </a:rPr>
              <a:t> p</a:t>
            </a:r>
            <a:r>
              <a:rPr lang="en-US" sz="2000" dirty="0">
                <a:latin typeface="Georgia" panose="02040502050405020303" pitchFamily="18" charset="0"/>
              </a:rPr>
              <a:t>redicting the value from observations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1400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5240492" y="3511297"/>
            <a:ext cx="6578550" cy="2050110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solidFill>
            <a:srgbClr val="3A80BA">
              <a:alpha val="4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5268437" y="3498697"/>
            <a:ext cx="6578550" cy="2050110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3"/>
          <p:cNvSpPr/>
          <p:nvPr/>
        </p:nvSpPr>
        <p:spPr>
          <a:xfrm>
            <a:off x="10101167" y="3555127"/>
            <a:ext cx="1689930" cy="22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5231614" y="1410179"/>
            <a:ext cx="6578550" cy="2050110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solidFill>
            <a:srgbClr val="3A80BA">
              <a:alpha val="4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CustomShape 5"/>
          <p:cNvSpPr/>
          <p:nvPr/>
        </p:nvSpPr>
        <p:spPr>
          <a:xfrm>
            <a:off x="5268437" y="1430767"/>
            <a:ext cx="6578550" cy="2050110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TextShape 6"/>
          <p:cNvSpPr txBox="1"/>
          <p:nvPr/>
        </p:nvSpPr>
        <p:spPr>
          <a:xfrm>
            <a:off x="10345247" y="1503171"/>
            <a:ext cx="1446120" cy="5318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9450" algn="ctr"/>
            <a:r>
              <a:rPr lang="en-US" spc="-3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Build</a:t>
            </a:r>
            <a:r>
              <a:rPr lang="en-US" spc="-5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pc="-3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Phase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61" name="CustomShape 8"/>
          <p:cNvSpPr/>
          <p:nvPr/>
        </p:nvSpPr>
        <p:spPr>
          <a:xfrm>
            <a:off x="5369147" y="1753687"/>
            <a:ext cx="1128330" cy="773550"/>
          </a:xfrm>
          <a:custGeom>
            <a:avLst/>
            <a:gdLst/>
            <a:ahLst/>
            <a:cxnLst/>
            <a:rect l="l" t="t" r="r" b="b"/>
            <a:pathLst>
              <a:path w="1504950" h="1031875">
                <a:moveTo>
                  <a:pt x="0" y="0"/>
                </a:moveTo>
                <a:lnTo>
                  <a:pt x="1504611" y="0"/>
                </a:lnTo>
                <a:lnTo>
                  <a:pt x="1504611" y="827713"/>
                </a:lnTo>
                <a:lnTo>
                  <a:pt x="1443632" y="828433"/>
                </a:lnTo>
                <a:lnTo>
                  <a:pt x="1385941" y="830525"/>
                </a:lnTo>
                <a:lnTo>
                  <a:pt x="1331346" y="833887"/>
                </a:lnTo>
                <a:lnTo>
                  <a:pt x="1279654" y="838416"/>
                </a:lnTo>
                <a:lnTo>
                  <a:pt x="1230670" y="844009"/>
                </a:lnTo>
                <a:lnTo>
                  <a:pt x="1184202" y="850565"/>
                </a:lnTo>
                <a:lnTo>
                  <a:pt x="1140055" y="857982"/>
                </a:lnTo>
                <a:lnTo>
                  <a:pt x="1098036" y="866155"/>
                </a:lnTo>
                <a:lnTo>
                  <a:pt x="1057952" y="874985"/>
                </a:lnTo>
                <a:lnTo>
                  <a:pt x="1019610" y="884367"/>
                </a:lnTo>
                <a:lnTo>
                  <a:pt x="947374" y="904380"/>
                </a:lnTo>
                <a:lnTo>
                  <a:pt x="879782" y="925376"/>
                </a:lnTo>
                <a:lnTo>
                  <a:pt x="815285" y="946535"/>
                </a:lnTo>
                <a:lnTo>
                  <a:pt x="783714" y="956921"/>
                </a:lnTo>
                <a:lnTo>
                  <a:pt x="720957" y="976791"/>
                </a:lnTo>
                <a:lnTo>
                  <a:pt x="657426" y="994777"/>
                </a:lnTo>
                <a:lnTo>
                  <a:pt x="591572" y="1010059"/>
                </a:lnTo>
                <a:lnTo>
                  <a:pt x="521847" y="1021820"/>
                </a:lnTo>
                <a:lnTo>
                  <a:pt x="446704" y="1029240"/>
                </a:lnTo>
                <a:lnTo>
                  <a:pt x="406616" y="1031066"/>
                </a:lnTo>
                <a:lnTo>
                  <a:pt x="364594" y="1031499"/>
                </a:lnTo>
                <a:lnTo>
                  <a:pt x="320443" y="1030438"/>
                </a:lnTo>
                <a:lnTo>
                  <a:pt x="273970" y="1027780"/>
                </a:lnTo>
                <a:lnTo>
                  <a:pt x="224981" y="1023421"/>
                </a:lnTo>
                <a:lnTo>
                  <a:pt x="173283" y="1017261"/>
                </a:lnTo>
                <a:lnTo>
                  <a:pt x="118682" y="1009197"/>
                </a:lnTo>
                <a:lnTo>
                  <a:pt x="60986" y="999125"/>
                </a:lnTo>
                <a:lnTo>
                  <a:pt x="0" y="986945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9"/>
          <p:cNvSpPr/>
          <p:nvPr/>
        </p:nvSpPr>
        <p:spPr>
          <a:xfrm>
            <a:off x="5462297" y="1673227"/>
            <a:ext cx="1120770" cy="628830"/>
          </a:xfrm>
          <a:custGeom>
            <a:avLst/>
            <a:gdLst/>
            <a:ahLst/>
            <a:cxnLst/>
            <a:rect l="l" t="t" r="r" b="b"/>
            <a:pathLst>
              <a:path w="1494789" h="838835">
                <a:moveTo>
                  <a:pt x="0" y="107307"/>
                </a:moveTo>
                <a:lnTo>
                  <a:pt x="0" y="0"/>
                </a:lnTo>
                <a:lnTo>
                  <a:pt x="1494334" y="0"/>
                </a:lnTo>
                <a:lnTo>
                  <a:pt x="1494334" y="832905"/>
                </a:lnTo>
                <a:lnTo>
                  <a:pt x="1452607" y="833807"/>
                </a:lnTo>
                <a:lnTo>
                  <a:pt x="1416191" y="835790"/>
                </a:lnTo>
                <a:lnTo>
                  <a:pt x="1390425" y="837774"/>
                </a:lnTo>
                <a:lnTo>
                  <a:pt x="1380649" y="838675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10"/>
          <p:cNvSpPr/>
          <p:nvPr/>
        </p:nvSpPr>
        <p:spPr>
          <a:xfrm>
            <a:off x="5549507" y="1594657"/>
            <a:ext cx="1130220" cy="626130"/>
          </a:xfrm>
          <a:custGeom>
            <a:avLst/>
            <a:gdLst/>
            <a:ahLst/>
            <a:cxnLst/>
            <a:rect l="l" t="t" r="r" b="b"/>
            <a:pathLst>
              <a:path w="1507489" h="835025">
                <a:moveTo>
                  <a:pt x="0" y="104709"/>
                </a:moveTo>
                <a:lnTo>
                  <a:pt x="0" y="0"/>
                </a:lnTo>
                <a:lnTo>
                  <a:pt x="1507281" y="0"/>
                </a:lnTo>
                <a:lnTo>
                  <a:pt x="1507281" y="830308"/>
                </a:lnTo>
                <a:lnTo>
                  <a:pt x="1459744" y="830984"/>
                </a:lnTo>
                <a:lnTo>
                  <a:pt x="1418274" y="832472"/>
                </a:lnTo>
                <a:lnTo>
                  <a:pt x="1388943" y="833959"/>
                </a:lnTo>
                <a:lnTo>
                  <a:pt x="1377817" y="834635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11"/>
          <p:cNvSpPr/>
          <p:nvPr/>
        </p:nvSpPr>
        <p:spPr>
          <a:xfrm>
            <a:off x="5369147" y="2856097"/>
            <a:ext cx="1310850" cy="315360"/>
          </a:xfrm>
          <a:custGeom>
            <a:avLst/>
            <a:gdLst/>
            <a:ahLst/>
            <a:cxnLst/>
            <a:rect l="l" t="t" r="r" b="b"/>
            <a:pathLst>
              <a:path w="1748155" h="421005">
                <a:moveTo>
                  <a:pt x="0" y="70152"/>
                </a:moveTo>
                <a:lnTo>
                  <a:pt x="5512" y="42845"/>
                </a:lnTo>
                <a:lnTo>
                  <a:pt x="20546" y="20546"/>
                </a:lnTo>
                <a:lnTo>
                  <a:pt x="42845" y="5512"/>
                </a:lnTo>
                <a:lnTo>
                  <a:pt x="70152" y="0"/>
                </a:lnTo>
                <a:lnTo>
                  <a:pt x="1677644" y="0"/>
                </a:lnTo>
                <a:lnTo>
                  <a:pt x="1716565" y="11787"/>
                </a:lnTo>
                <a:lnTo>
                  <a:pt x="1742456" y="43306"/>
                </a:lnTo>
                <a:lnTo>
                  <a:pt x="1747796" y="70152"/>
                </a:lnTo>
                <a:lnTo>
                  <a:pt x="1747796" y="350754"/>
                </a:lnTo>
                <a:lnTo>
                  <a:pt x="1742283" y="378062"/>
                </a:lnTo>
                <a:lnTo>
                  <a:pt x="1727249" y="400360"/>
                </a:lnTo>
                <a:lnTo>
                  <a:pt x="1704950" y="415392"/>
                </a:lnTo>
                <a:lnTo>
                  <a:pt x="1677644" y="420904"/>
                </a:lnTo>
                <a:lnTo>
                  <a:pt x="70152" y="420904"/>
                </a:lnTo>
                <a:lnTo>
                  <a:pt x="42845" y="415392"/>
                </a:lnTo>
                <a:lnTo>
                  <a:pt x="20546" y="400360"/>
                </a:lnTo>
                <a:lnTo>
                  <a:pt x="5512" y="378062"/>
                </a:lnTo>
                <a:lnTo>
                  <a:pt x="0" y="350754"/>
                </a:lnTo>
                <a:lnTo>
                  <a:pt x="0" y="70152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65" name="Table 12"/>
          <p:cNvGraphicFramePr/>
          <p:nvPr>
            <p:extLst>
              <p:ext uri="{D42A27DB-BD31-4B8C-83A1-F6EECF244321}">
                <p14:modId xmlns:p14="http://schemas.microsoft.com/office/powerpoint/2010/main" val="1540159717"/>
              </p:ext>
            </p:extLst>
          </p:nvPr>
        </p:nvGraphicFramePr>
        <p:xfrm>
          <a:off x="7163027" y="1679437"/>
          <a:ext cx="1043840" cy="927510"/>
        </p:xfrm>
        <a:graphic>
          <a:graphicData uri="http://schemas.openxmlformats.org/drawingml/2006/table">
            <a:tbl>
              <a:tblPr/>
              <a:tblGrid>
                <a:gridCol w="1625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12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45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D31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D31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D31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4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580" marR="68580" marT="34290" marB="3429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D31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66" name="CustomShape 13"/>
          <p:cNvSpPr/>
          <p:nvPr/>
        </p:nvSpPr>
        <p:spPr>
          <a:xfrm>
            <a:off x="8719847" y="1858447"/>
            <a:ext cx="1310850" cy="1359450"/>
          </a:xfrm>
          <a:custGeom>
            <a:avLst/>
            <a:gdLst/>
            <a:ahLst/>
            <a:cxnLst/>
            <a:rect l="l" t="t" r="r" b="b"/>
            <a:pathLst>
              <a:path w="1748154" h="1812925">
                <a:moveTo>
                  <a:pt x="0" y="906298"/>
                </a:moveTo>
                <a:lnTo>
                  <a:pt x="1293" y="856572"/>
                </a:lnTo>
                <a:lnTo>
                  <a:pt x="5127" y="807547"/>
                </a:lnTo>
                <a:lnTo>
                  <a:pt x="11437" y="759292"/>
                </a:lnTo>
                <a:lnTo>
                  <a:pt x="20155" y="711876"/>
                </a:lnTo>
                <a:lnTo>
                  <a:pt x="31215" y="665368"/>
                </a:lnTo>
                <a:lnTo>
                  <a:pt x="44551" y="619838"/>
                </a:lnTo>
                <a:lnTo>
                  <a:pt x="60094" y="575354"/>
                </a:lnTo>
                <a:lnTo>
                  <a:pt x="77780" y="531985"/>
                </a:lnTo>
                <a:lnTo>
                  <a:pt x="97541" y="489802"/>
                </a:lnTo>
                <a:lnTo>
                  <a:pt x="119310" y="448872"/>
                </a:lnTo>
                <a:lnTo>
                  <a:pt x="143022" y="409265"/>
                </a:lnTo>
                <a:lnTo>
                  <a:pt x="168609" y="371050"/>
                </a:lnTo>
                <a:lnTo>
                  <a:pt x="196004" y="334296"/>
                </a:lnTo>
                <a:lnTo>
                  <a:pt x="225142" y="299073"/>
                </a:lnTo>
                <a:lnTo>
                  <a:pt x="255955" y="265448"/>
                </a:lnTo>
                <a:lnTo>
                  <a:pt x="288377" y="233493"/>
                </a:lnTo>
                <a:lnTo>
                  <a:pt x="322341" y="203274"/>
                </a:lnTo>
                <a:lnTo>
                  <a:pt x="357781" y="174863"/>
                </a:lnTo>
                <a:lnTo>
                  <a:pt x="394630" y="148327"/>
                </a:lnTo>
                <a:lnTo>
                  <a:pt x="432821" y="123736"/>
                </a:lnTo>
                <a:lnTo>
                  <a:pt x="472287" y="101159"/>
                </a:lnTo>
                <a:lnTo>
                  <a:pt x="512963" y="80665"/>
                </a:lnTo>
                <a:lnTo>
                  <a:pt x="554781" y="62324"/>
                </a:lnTo>
                <a:lnTo>
                  <a:pt x="597675" y="46203"/>
                </a:lnTo>
                <a:lnTo>
                  <a:pt x="641578" y="32373"/>
                </a:lnTo>
                <a:lnTo>
                  <a:pt x="686424" y="20903"/>
                </a:lnTo>
                <a:lnTo>
                  <a:pt x="732145" y="11861"/>
                </a:lnTo>
                <a:lnTo>
                  <a:pt x="778675" y="5318"/>
                </a:lnTo>
                <a:lnTo>
                  <a:pt x="825949" y="1341"/>
                </a:lnTo>
                <a:lnTo>
                  <a:pt x="873898" y="0"/>
                </a:lnTo>
                <a:lnTo>
                  <a:pt x="923400" y="1453"/>
                </a:lnTo>
                <a:lnTo>
                  <a:pt x="972506" y="5784"/>
                </a:lnTo>
                <a:lnTo>
                  <a:pt x="1021106" y="12946"/>
                </a:lnTo>
                <a:lnTo>
                  <a:pt x="1069095" y="22894"/>
                </a:lnTo>
                <a:lnTo>
                  <a:pt x="1116366" y="35580"/>
                </a:lnTo>
                <a:lnTo>
                  <a:pt x="1162812" y="50960"/>
                </a:lnTo>
                <a:lnTo>
                  <a:pt x="1208325" y="68987"/>
                </a:lnTo>
                <a:lnTo>
                  <a:pt x="1252800" y="89616"/>
                </a:lnTo>
                <a:lnTo>
                  <a:pt x="1296129" y="112801"/>
                </a:lnTo>
                <a:lnTo>
                  <a:pt x="1338205" y="138495"/>
                </a:lnTo>
                <a:lnTo>
                  <a:pt x="1378922" y="166653"/>
                </a:lnTo>
                <a:lnTo>
                  <a:pt x="1418172" y="197228"/>
                </a:lnTo>
                <a:lnTo>
                  <a:pt x="1455849" y="230176"/>
                </a:lnTo>
                <a:lnTo>
                  <a:pt x="1491846" y="265449"/>
                </a:lnTo>
                <a:lnTo>
                  <a:pt x="1525856" y="302778"/>
                </a:lnTo>
                <a:lnTo>
                  <a:pt x="1557623" y="341850"/>
                </a:lnTo>
                <a:lnTo>
                  <a:pt x="1587104" y="382554"/>
                </a:lnTo>
                <a:lnTo>
                  <a:pt x="1614254" y="424779"/>
                </a:lnTo>
                <a:lnTo>
                  <a:pt x="1639028" y="468414"/>
                </a:lnTo>
                <a:lnTo>
                  <a:pt x="1661383" y="513349"/>
                </a:lnTo>
                <a:lnTo>
                  <a:pt x="1681274" y="559472"/>
                </a:lnTo>
                <a:lnTo>
                  <a:pt x="1698657" y="606673"/>
                </a:lnTo>
                <a:lnTo>
                  <a:pt x="1713487" y="654841"/>
                </a:lnTo>
                <a:lnTo>
                  <a:pt x="1725720" y="703864"/>
                </a:lnTo>
                <a:lnTo>
                  <a:pt x="1735312" y="753633"/>
                </a:lnTo>
                <a:lnTo>
                  <a:pt x="1742218" y="804035"/>
                </a:lnTo>
                <a:lnTo>
                  <a:pt x="1746394" y="854960"/>
                </a:lnTo>
                <a:lnTo>
                  <a:pt x="1747796" y="906298"/>
                </a:lnTo>
                <a:lnTo>
                  <a:pt x="1746503" y="956024"/>
                </a:lnTo>
                <a:lnTo>
                  <a:pt x="1742668" y="1005049"/>
                </a:lnTo>
                <a:lnTo>
                  <a:pt x="1736358" y="1053304"/>
                </a:lnTo>
                <a:lnTo>
                  <a:pt x="1727640" y="1100720"/>
                </a:lnTo>
                <a:lnTo>
                  <a:pt x="1716580" y="1147227"/>
                </a:lnTo>
                <a:lnTo>
                  <a:pt x="1703245" y="1192757"/>
                </a:lnTo>
                <a:lnTo>
                  <a:pt x="1687701" y="1237241"/>
                </a:lnTo>
                <a:lnTo>
                  <a:pt x="1670016" y="1280609"/>
                </a:lnTo>
                <a:lnTo>
                  <a:pt x="1650255" y="1322793"/>
                </a:lnTo>
                <a:lnTo>
                  <a:pt x="1628485" y="1363723"/>
                </a:lnTo>
                <a:lnTo>
                  <a:pt x="1604774" y="1403330"/>
                </a:lnTo>
                <a:lnTo>
                  <a:pt x="1579187" y="1441544"/>
                </a:lnTo>
                <a:lnTo>
                  <a:pt x="1551791" y="1478298"/>
                </a:lnTo>
                <a:lnTo>
                  <a:pt x="1522653" y="1513522"/>
                </a:lnTo>
                <a:lnTo>
                  <a:pt x="1491840" y="1547146"/>
                </a:lnTo>
                <a:lnTo>
                  <a:pt x="1459418" y="1579101"/>
                </a:lnTo>
                <a:lnTo>
                  <a:pt x="1425454" y="1609320"/>
                </a:lnTo>
                <a:lnTo>
                  <a:pt x="1390014" y="1637731"/>
                </a:lnTo>
                <a:lnTo>
                  <a:pt x="1353166" y="1664267"/>
                </a:lnTo>
                <a:lnTo>
                  <a:pt x="1314975" y="1688858"/>
                </a:lnTo>
                <a:lnTo>
                  <a:pt x="1275508" y="1711434"/>
                </a:lnTo>
                <a:lnTo>
                  <a:pt x="1234832" y="1731928"/>
                </a:lnTo>
                <a:lnTo>
                  <a:pt x="1193014" y="1750270"/>
                </a:lnTo>
                <a:lnTo>
                  <a:pt x="1150120" y="1766390"/>
                </a:lnTo>
                <a:lnTo>
                  <a:pt x="1106217" y="1780220"/>
                </a:lnTo>
                <a:lnTo>
                  <a:pt x="1061372" y="1791690"/>
                </a:lnTo>
                <a:lnTo>
                  <a:pt x="1015651" y="1800731"/>
                </a:lnTo>
                <a:lnTo>
                  <a:pt x="969120" y="1807275"/>
                </a:lnTo>
                <a:lnTo>
                  <a:pt x="921847" y="1811252"/>
                </a:lnTo>
                <a:lnTo>
                  <a:pt x="873898" y="1812593"/>
                </a:lnTo>
                <a:lnTo>
                  <a:pt x="825949" y="1811252"/>
                </a:lnTo>
                <a:lnTo>
                  <a:pt x="778675" y="1807275"/>
                </a:lnTo>
                <a:lnTo>
                  <a:pt x="732145" y="1800731"/>
                </a:lnTo>
                <a:lnTo>
                  <a:pt x="686424" y="1791690"/>
                </a:lnTo>
                <a:lnTo>
                  <a:pt x="641578" y="1780220"/>
                </a:lnTo>
                <a:lnTo>
                  <a:pt x="597675" y="1766390"/>
                </a:lnTo>
                <a:lnTo>
                  <a:pt x="554781" y="1750270"/>
                </a:lnTo>
                <a:lnTo>
                  <a:pt x="512963" y="1731928"/>
                </a:lnTo>
                <a:lnTo>
                  <a:pt x="472287" y="1711434"/>
                </a:lnTo>
                <a:lnTo>
                  <a:pt x="432821" y="1688858"/>
                </a:lnTo>
                <a:lnTo>
                  <a:pt x="394630" y="1664267"/>
                </a:lnTo>
                <a:lnTo>
                  <a:pt x="357781" y="1637731"/>
                </a:lnTo>
                <a:lnTo>
                  <a:pt x="322341" y="1609320"/>
                </a:lnTo>
                <a:lnTo>
                  <a:pt x="288377" y="1579101"/>
                </a:lnTo>
                <a:lnTo>
                  <a:pt x="255955" y="1547146"/>
                </a:lnTo>
                <a:lnTo>
                  <a:pt x="225142" y="1513522"/>
                </a:lnTo>
                <a:lnTo>
                  <a:pt x="196004" y="1478298"/>
                </a:lnTo>
                <a:lnTo>
                  <a:pt x="168609" y="1441544"/>
                </a:lnTo>
                <a:lnTo>
                  <a:pt x="143022" y="1403330"/>
                </a:lnTo>
                <a:lnTo>
                  <a:pt x="119310" y="1363723"/>
                </a:lnTo>
                <a:lnTo>
                  <a:pt x="97541" y="1322793"/>
                </a:lnTo>
                <a:lnTo>
                  <a:pt x="77780" y="1280609"/>
                </a:lnTo>
                <a:lnTo>
                  <a:pt x="60094" y="1237241"/>
                </a:lnTo>
                <a:lnTo>
                  <a:pt x="44551" y="1192757"/>
                </a:lnTo>
                <a:lnTo>
                  <a:pt x="31215" y="1147227"/>
                </a:lnTo>
                <a:lnTo>
                  <a:pt x="20155" y="1100720"/>
                </a:lnTo>
                <a:lnTo>
                  <a:pt x="11437" y="1053304"/>
                </a:lnTo>
                <a:lnTo>
                  <a:pt x="5127" y="1005049"/>
                </a:lnTo>
                <a:lnTo>
                  <a:pt x="1293" y="956024"/>
                </a:lnTo>
                <a:lnTo>
                  <a:pt x="0" y="906298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14"/>
          <p:cNvSpPr/>
          <p:nvPr/>
        </p:nvSpPr>
        <p:spPr>
          <a:xfrm>
            <a:off x="5523857" y="2039887"/>
            <a:ext cx="4171770" cy="10689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15"/>
          <p:cNvSpPr/>
          <p:nvPr/>
        </p:nvSpPr>
        <p:spPr>
          <a:xfrm>
            <a:off x="5369147" y="4050307"/>
            <a:ext cx="1310850" cy="837000"/>
          </a:xfrm>
          <a:custGeom>
            <a:avLst/>
            <a:gdLst/>
            <a:ahLst/>
            <a:cxnLst/>
            <a:rect l="l" t="t" r="r" b="b"/>
            <a:pathLst>
              <a:path w="1748155" h="1116329">
                <a:moveTo>
                  <a:pt x="0" y="0"/>
                </a:moveTo>
                <a:lnTo>
                  <a:pt x="1747813" y="0"/>
                </a:lnTo>
                <a:lnTo>
                  <a:pt x="1747813" y="906698"/>
                </a:lnTo>
                <a:lnTo>
                  <a:pt x="1686854" y="907273"/>
                </a:lnTo>
                <a:lnTo>
                  <a:pt x="1628726" y="908952"/>
                </a:lnTo>
                <a:lnTo>
                  <a:pt x="1573287" y="911662"/>
                </a:lnTo>
                <a:lnTo>
                  <a:pt x="1520396" y="915332"/>
                </a:lnTo>
                <a:lnTo>
                  <a:pt x="1469911" y="919889"/>
                </a:lnTo>
                <a:lnTo>
                  <a:pt x="1421691" y="925263"/>
                </a:lnTo>
                <a:lnTo>
                  <a:pt x="1375594" y="931380"/>
                </a:lnTo>
                <a:lnTo>
                  <a:pt x="1331479" y="938169"/>
                </a:lnTo>
                <a:lnTo>
                  <a:pt x="1289204" y="945559"/>
                </a:lnTo>
                <a:lnTo>
                  <a:pt x="1248627" y="953477"/>
                </a:lnTo>
                <a:lnTo>
                  <a:pt x="1209608" y="961851"/>
                </a:lnTo>
                <a:lnTo>
                  <a:pt x="1172004" y="970610"/>
                </a:lnTo>
                <a:lnTo>
                  <a:pt x="1100476" y="988996"/>
                </a:lnTo>
                <a:lnTo>
                  <a:pt x="1032911" y="1008058"/>
                </a:lnTo>
                <a:lnTo>
                  <a:pt x="968177" y="1027221"/>
                </a:lnTo>
                <a:lnTo>
                  <a:pt x="936518" y="1036662"/>
                </a:lnTo>
                <a:lnTo>
                  <a:pt x="905142" y="1045912"/>
                </a:lnTo>
                <a:lnTo>
                  <a:pt x="842673" y="1063555"/>
                </a:lnTo>
                <a:lnTo>
                  <a:pt x="779638" y="1079575"/>
                </a:lnTo>
                <a:lnTo>
                  <a:pt x="714904" y="1093398"/>
                </a:lnTo>
                <a:lnTo>
                  <a:pt x="647339" y="1104449"/>
                </a:lnTo>
                <a:lnTo>
                  <a:pt x="575811" y="1112153"/>
                </a:lnTo>
                <a:lnTo>
                  <a:pt x="499187" y="1115935"/>
                </a:lnTo>
                <a:lnTo>
                  <a:pt x="458610" y="1116175"/>
                </a:lnTo>
                <a:lnTo>
                  <a:pt x="416335" y="1115220"/>
                </a:lnTo>
                <a:lnTo>
                  <a:pt x="372220" y="1112996"/>
                </a:lnTo>
                <a:lnTo>
                  <a:pt x="326123" y="1109433"/>
                </a:lnTo>
                <a:lnTo>
                  <a:pt x="277903" y="1104459"/>
                </a:lnTo>
                <a:lnTo>
                  <a:pt x="227418" y="1098001"/>
                </a:lnTo>
                <a:lnTo>
                  <a:pt x="174526" y="1089987"/>
                </a:lnTo>
                <a:lnTo>
                  <a:pt x="119087" y="1080347"/>
                </a:lnTo>
                <a:lnTo>
                  <a:pt x="60959" y="1069008"/>
                </a:lnTo>
                <a:lnTo>
                  <a:pt x="0" y="1055897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16"/>
          <p:cNvSpPr/>
          <p:nvPr/>
        </p:nvSpPr>
        <p:spPr>
          <a:xfrm>
            <a:off x="5722577" y="4306267"/>
            <a:ext cx="60399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17"/>
          <p:cNvSpPr/>
          <p:nvPr/>
        </p:nvSpPr>
        <p:spPr>
          <a:xfrm>
            <a:off x="7170047" y="4104037"/>
            <a:ext cx="1007370" cy="740340"/>
          </a:xfrm>
          <a:custGeom>
            <a:avLst/>
            <a:gdLst/>
            <a:ahLst/>
            <a:cxnLst/>
            <a:rect l="l" t="t" r="r" b="b"/>
            <a:pathLst>
              <a:path w="1343660" h="987425">
                <a:moveTo>
                  <a:pt x="0" y="0"/>
                </a:moveTo>
                <a:lnTo>
                  <a:pt x="1343272" y="0"/>
                </a:lnTo>
                <a:lnTo>
                  <a:pt x="1343272" y="987223"/>
                </a:lnTo>
                <a:lnTo>
                  <a:pt x="0" y="987223"/>
                </a:lnTo>
                <a:lnTo>
                  <a:pt x="0" y="0"/>
                </a:lnTo>
                <a:close/>
              </a:path>
            </a:pathLst>
          </a:custGeom>
          <a:solidFill>
            <a:srgbClr val="DD31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19"/>
          <p:cNvSpPr/>
          <p:nvPr/>
        </p:nvSpPr>
        <p:spPr>
          <a:xfrm>
            <a:off x="7296137" y="4104037"/>
            <a:ext cx="270" cy="740340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0"/>
                </a:moveTo>
                <a:lnTo>
                  <a:pt x="0" y="987223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CustomShape 20"/>
          <p:cNvSpPr/>
          <p:nvPr/>
        </p:nvSpPr>
        <p:spPr>
          <a:xfrm>
            <a:off x="7170047" y="4196377"/>
            <a:ext cx="1007370" cy="27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272" y="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21"/>
          <p:cNvSpPr/>
          <p:nvPr/>
        </p:nvSpPr>
        <p:spPr>
          <a:xfrm>
            <a:off x="7170047" y="4104037"/>
            <a:ext cx="1007370" cy="740340"/>
          </a:xfrm>
          <a:custGeom>
            <a:avLst/>
            <a:gdLst/>
            <a:ahLst/>
            <a:cxnLst/>
            <a:rect l="l" t="t" r="r" b="b"/>
            <a:pathLst>
              <a:path w="1343660" h="987425">
                <a:moveTo>
                  <a:pt x="0" y="0"/>
                </a:moveTo>
                <a:lnTo>
                  <a:pt x="1343272" y="0"/>
                </a:lnTo>
                <a:lnTo>
                  <a:pt x="1343272" y="987223"/>
                </a:lnTo>
                <a:lnTo>
                  <a:pt x="0" y="987223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CustomShape 23"/>
          <p:cNvSpPr/>
          <p:nvPr/>
        </p:nvSpPr>
        <p:spPr>
          <a:xfrm>
            <a:off x="8615627" y="3922867"/>
            <a:ext cx="1529550" cy="1102680"/>
          </a:xfrm>
          <a:custGeom>
            <a:avLst/>
            <a:gdLst/>
            <a:ahLst/>
            <a:cxnLst/>
            <a:rect l="l" t="t" r="r" b="b"/>
            <a:pathLst>
              <a:path w="2039620" h="1470660">
                <a:moveTo>
                  <a:pt x="0" y="735248"/>
                </a:moveTo>
                <a:lnTo>
                  <a:pt x="1019597" y="0"/>
                </a:lnTo>
                <a:lnTo>
                  <a:pt x="2039195" y="735248"/>
                </a:lnTo>
                <a:lnTo>
                  <a:pt x="1019597" y="1470497"/>
                </a:lnTo>
                <a:lnTo>
                  <a:pt x="0" y="735248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CustomShape 24"/>
          <p:cNvSpPr/>
          <p:nvPr/>
        </p:nvSpPr>
        <p:spPr>
          <a:xfrm>
            <a:off x="9078137" y="4319227"/>
            <a:ext cx="603990" cy="319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20420" indent="-111240">
              <a:lnSpc>
                <a:spcPts val="437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6"/>
          <p:cNvSpPr/>
          <p:nvPr/>
        </p:nvSpPr>
        <p:spPr>
          <a:xfrm>
            <a:off x="10460537" y="4316257"/>
            <a:ext cx="1310850" cy="315360"/>
          </a:xfrm>
          <a:custGeom>
            <a:avLst/>
            <a:gdLst/>
            <a:ahLst/>
            <a:cxnLst/>
            <a:rect l="l" t="t" r="r" b="b"/>
            <a:pathLst>
              <a:path w="1748154" h="421004">
                <a:moveTo>
                  <a:pt x="0" y="70149"/>
                </a:moveTo>
                <a:lnTo>
                  <a:pt x="5515" y="42841"/>
                </a:lnTo>
                <a:lnTo>
                  <a:pt x="20556" y="20543"/>
                </a:lnTo>
                <a:lnTo>
                  <a:pt x="42862" y="5511"/>
                </a:lnTo>
                <a:lnTo>
                  <a:pt x="70174" y="0"/>
                </a:lnTo>
                <a:lnTo>
                  <a:pt x="1677646" y="0"/>
                </a:lnTo>
                <a:lnTo>
                  <a:pt x="1716578" y="11770"/>
                </a:lnTo>
                <a:lnTo>
                  <a:pt x="1742465" y="43293"/>
                </a:lnTo>
                <a:lnTo>
                  <a:pt x="1747796" y="70149"/>
                </a:lnTo>
                <a:lnTo>
                  <a:pt x="1747796" y="350749"/>
                </a:lnTo>
                <a:lnTo>
                  <a:pt x="1742284" y="378047"/>
                </a:lnTo>
                <a:lnTo>
                  <a:pt x="1727252" y="400346"/>
                </a:lnTo>
                <a:lnTo>
                  <a:pt x="1704955" y="415383"/>
                </a:lnTo>
                <a:lnTo>
                  <a:pt x="1677646" y="420899"/>
                </a:lnTo>
                <a:lnTo>
                  <a:pt x="70174" y="420899"/>
                </a:lnTo>
                <a:lnTo>
                  <a:pt x="42862" y="415383"/>
                </a:lnTo>
                <a:lnTo>
                  <a:pt x="20556" y="400346"/>
                </a:lnTo>
                <a:lnTo>
                  <a:pt x="5515" y="378047"/>
                </a:lnTo>
                <a:lnTo>
                  <a:pt x="0" y="350749"/>
                </a:lnTo>
                <a:lnTo>
                  <a:pt x="0" y="70149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27"/>
          <p:cNvSpPr/>
          <p:nvPr/>
        </p:nvSpPr>
        <p:spPr>
          <a:xfrm>
            <a:off x="10810187" y="4390237"/>
            <a:ext cx="61182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8"/>
          <p:cNvSpPr/>
          <p:nvPr/>
        </p:nvSpPr>
        <p:spPr>
          <a:xfrm>
            <a:off x="6679997" y="2057707"/>
            <a:ext cx="404190" cy="4050"/>
          </a:xfrm>
          <a:custGeom>
            <a:avLst/>
            <a:gdLst/>
            <a:ahLst/>
            <a:cxnLst/>
            <a:rect l="l" t="t" r="r" b="b"/>
            <a:pathLst>
              <a:path w="539114" h="5715">
                <a:moveTo>
                  <a:pt x="0" y="5692"/>
                </a:moveTo>
                <a:lnTo>
                  <a:pt x="539108" y="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29"/>
          <p:cNvSpPr/>
          <p:nvPr/>
        </p:nvSpPr>
        <p:spPr>
          <a:xfrm>
            <a:off x="7084187" y="2033947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4" h="63500">
                <a:moveTo>
                  <a:pt x="649" y="62927"/>
                </a:moveTo>
                <a:lnTo>
                  <a:pt x="86774" y="30552"/>
                </a:lnTo>
                <a:lnTo>
                  <a:pt x="0" y="0"/>
                </a:lnTo>
                <a:lnTo>
                  <a:pt x="649" y="62927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CustomShape 30"/>
          <p:cNvSpPr/>
          <p:nvPr/>
        </p:nvSpPr>
        <p:spPr>
          <a:xfrm>
            <a:off x="6679997" y="3013777"/>
            <a:ext cx="2146230" cy="4590"/>
          </a:xfrm>
          <a:custGeom>
            <a:avLst/>
            <a:gdLst/>
            <a:ahLst/>
            <a:cxnLst/>
            <a:rect l="l" t="t" r="r" b="b"/>
            <a:pathLst>
              <a:path w="2861945" h="6350">
                <a:moveTo>
                  <a:pt x="0" y="0"/>
                </a:moveTo>
                <a:lnTo>
                  <a:pt x="2861406" y="6347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31"/>
          <p:cNvSpPr/>
          <p:nvPr/>
        </p:nvSpPr>
        <p:spPr>
          <a:xfrm>
            <a:off x="8825957" y="2995147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524" y="31657"/>
                </a:lnTo>
                <a:lnTo>
                  <a:pt x="124" y="0"/>
                </a:lnTo>
                <a:lnTo>
                  <a:pt x="0" y="62929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32"/>
          <p:cNvSpPr/>
          <p:nvPr/>
        </p:nvSpPr>
        <p:spPr>
          <a:xfrm>
            <a:off x="8177687" y="2056897"/>
            <a:ext cx="648270" cy="810"/>
          </a:xfrm>
          <a:custGeom>
            <a:avLst/>
            <a:gdLst/>
            <a:ahLst/>
            <a:cxnLst/>
            <a:rect l="l" t="t" r="r" b="b"/>
            <a:pathLst>
              <a:path w="864870" h="1269">
                <a:moveTo>
                  <a:pt x="0" y="0"/>
                </a:moveTo>
                <a:lnTo>
                  <a:pt x="864623" y="794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33"/>
          <p:cNvSpPr/>
          <p:nvPr/>
        </p:nvSpPr>
        <p:spPr>
          <a:xfrm>
            <a:off x="8825957" y="2033677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2"/>
                </a:moveTo>
                <a:lnTo>
                  <a:pt x="86499" y="31544"/>
                </a:lnTo>
                <a:lnTo>
                  <a:pt x="74" y="0"/>
                </a:lnTo>
                <a:lnTo>
                  <a:pt x="0" y="62932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CustomShape 34"/>
          <p:cNvSpPr/>
          <p:nvPr/>
        </p:nvSpPr>
        <p:spPr>
          <a:xfrm>
            <a:off x="7084457" y="4450447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4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CustomShape 35"/>
          <p:cNvSpPr/>
          <p:nvPr/>
        </p:nvSpPr>
        <p:spPr>
          <a:xfrm>
            <a:off x="8177687" y="4474207"/>
            <a:ext cx="352080" cy="27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799" y="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36"/>
          <p:cNvSpPr/>
          <p:nvPr/>
        </p:nvSpPr>
        <p:spPr>
          <a:xfrm>
            <a:off x="8530037" y="4450447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37"/>
          <p:cNvSpPr/>
          <p:nvPr/>
        </p:nvSpPr>
        <p:spPr>
          <a:xfrm>
            <a:off x="9375137" y="3217897"/>
            <a:ext cx="4590" cy="619380"/>
          </a:xfrm>
          <a:custGeom>
            <a:avLst/>
            <a:gdLst/>
            <a:ahLst/>
            <a:cxnLst/>
            <a:rect l="l" t="t" r="r" b="b"/>
            <a:pathLst>
              <a:path w="6350" h="826135">
                <a:moveTo>
                  <a:pt x="0" y="0"/>
                </a:moveTo>
                <a:lnTo>
                  <a:pt x="5799" y="825598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1" name="CustomShape 38"/>
          <p:cNvSpPr/>
          <p:nvPr/>
        </p:nvSpPr>
        <p:spPr>
          <a:xfrm>
            <a:off x="9355967" y="3837007"/>
            <a:ext cx="47250" cy="65070"/>
          </a:xfrm>
          <a:custGeom>
            <a:avLst/>
            <a:gdLst/>
            <a:ahLst/>
            <a:cxnLst/>
            <a:rect l="l" t="t" r="r" b="b"/>
            <a:pathLst>
              <a:path w="63500" h="86995">
                <a:moveTo>
                  <a:pt x="0" y="449"/>
                </a:moveTo>
                <a:lnTo>
                  <a:pt x="32074" y="86674"/>
                </a:lnTo>
                <a:lnTo>
                  <a:pt x="62924" y="0"/>
                </a:lnTo>
                <a:lnTo>
                  <a:pt x="0" y="449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39"/>
          <p:cNvSpPr/>
          <p:nvPr/>
        </p:nvSpPr>
        <p:spPr>
          <a:xfrm>
            <a:off x="10374947" y="4450447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D99AF3E-4E72-415E-AFB4-BCC7E148BC7F}"/>
              </a:ext>
            </a:extLst>
          </p:cNvPr>
          <p:cNvSpPr/>
          <p:nvPr/>
        </p:nvSpPr>
        <p:spPr>
          <a:xfrm>
            <a:off x="5378903" y="1857222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Training Data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09DCA27E-A564-4737-8A4B-9A3423848374}"/>
              </a:ext>
            </a:extLst>
          </p:cNvPr>
          <p:cNvSpPr/>
          <p:nvPr/>
        </p:nvSpPr>
        <p:spPr>
          <a:xfrm>
            <a:off x="7255367" y="2033677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Feature Vectors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F7CBD10-5F19-4AAA-8482-7C4240210CC3}"/>
              </a:ext>
            </a:extLst>
          </p:cNvPr>
          <p:cNvSpPr/>
          <p:nvPr/>
        </p:nvSpPr>
        <p:spPr>
          <a:xfrm>
            <a:off x="8825957" y="2367127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Estimation  Algorithm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5163052B-2907-466D-B9BB-B629EE2F1C59}"/>
              </a:ext>
            </a:extLst>
          </p:cNvPr>
          <p:cNvSpPr/>
          <p:nvPr/>
        </p:nvSpPr>
        <p:spPr>
          <a:xfrm>
            <a:off x="5345657" y="2833182"/>
            <a:ext cx="1334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Labels</a:t>
            </a:r>
          </a:p>
        </p:txBody>
      </p:sp>
      <p:sp>
        <p:nvSpPr>
          <p:cNvPr id="45" name="TextShape 6">
            <a:extLst>
              <a:ext uri="{FF2B5EF4-FFF2-40B4-BE49-F238E27FC236}">
                <a16:creationId xmlns:a16="http://schemas.microsoft.com/office/drawing/2014/main" xmlns="" id="{65912B8D-78D2-40FC-9593-A3C3ECA7F623}"/>
              </a:ext>
            </a:extLst>
          </p:cNvPr>
          <p:cNvSpPr txBox="1"/>
          <p:nvPr/>
        </p:nvSpPr>
        <p:spPr>
          <a:xfrm>
            <a:off x="9848606" y="3527587"/>
            <a:ext cx="1970436" cy="5318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9450" algn="ctr"/>
            <a:r>
              <a:rPr lang="en-US" spc="-3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Operational Phase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00BCD74E-EAAE-4C23-9F73-9A82EF86F600}"/>
              </a:ext>
            </a:extLst>
          </p:cNvPr>
          <p:cNvSpPr/>
          <p:nvPr/>
        </p:nvSpPr>
        <p:spPr>
          <a:xfrm>
            <a:off x="5473588" y="4188477"/>
            <a:ext cx="9753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New Data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470270B2-2416-4137-B6F3-66396E3B35C1}"/>
              </a:ext>
            </a:extLst>
          </p:cNvPr>
          <p:cNvSpPr/>
          <p:nvPr/>
        </p:nvSpPr>
        <p:spPr>
          <a:xfrm>
            <a:off x="7236657" y="4319514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Feature Vectors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79B1C272-B093-4CED-AF63-884D6EA57FDC}"/>
              </a:ext>
            </a:extLst>
          </p:cNvPr>
          <p:cNvSpPr/>
          <p:nvPr/>
        </p:nvSpPr>
        <p:spPr>
          <a:xfrm>
            <a:off x="8930288" y="4227787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Predictive  Model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93393B64-D3F0-4E30-8D88-FCBE1DD4F77E}"/>
              </a:ext>
            </a:extLst>
          </p:cNvPr>
          <p:cNvCxnSpPr/>
          <p:nvPr/>
        </p:nvCxnSpPr>
        <p:spPr>
          <a:xfrm>
            <a:off x="6679727" y="4465476"/>
            <a:ext cx="436995" cy="84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E1F36D27-DE86-404A-98D9-A449EA63FA46}"/>
              </a:ext>
            </a:extLst>
          </p:cNvPr>
          <p:cNvCxnSpPr/>
          <p:nvPr/>
        </p:nvCxnSpPr>
        <p:spPr>
          <a:xfrm>
            <a:off x="10145177" y="4473937"/>
            <a:ext cx="2297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5321DC61-10B5-4D21-9625-8138C78DC93F}"/>
              </a:ext>
            </a:extLst>
          </p:cNvPr>
          <p:cNvSpPr/>
          <p:nvPr/>
        </p:nvSpPr>
        <p:spPr>
          <a:xfrm>
            <a:off x="10426442" y="4349497"/>
            <a:ext cx="1334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9E38994-285D-AB4A-A820-760F900E93A5}"/>
              </a:ext>
            </a:extLst>
          </p:cNvPr>
          <p:cNvSpPr txBox="1"/>
          <p:nvPr/>
        </p:nvSpPr>
        <p:spPr>
          <a:xfrm>
            <a:off x="341643" y="484650"/>
            <a:ext cx="11525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An architecture for operationalizing Machine Learning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F81442D-565B-0F4E-9339-A7CE373E3EAE}"/>
              </a:ext>
            </a:extLst>
          </p:cNvPr>
          <p:cNvSpPr txBox="1"/>
          <p:nvPr/>
        </p:nvSpPr>
        <p:spPr>
          <a:xfrm>
            <a:off x="711987" y="1425486"/>
            <a:ext cx="40615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Given a dataset of instances of size N, create a model to predict the outcomes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Tasks involved in designing a model: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Georgia" panose="02040502050405020303" pitchFamily="18" charset="0"/>
              </a:rPr>
              <a:t>Data Wrangling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Georgia" panose="02040502050405020303" pitchFamily="18" charset="0"/>
              </a:rPr>
              <a:t>Feature Analysis/Extraction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Georgia" panose="02040502050405020303" pitchFamily="18" charset="0"/>
              </a:rPr>
              <a:t>Model Selection/Building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Georgia" panose="02040502050405020303" pitchFamily="18" charset="0"/>
              </a:rPr>
              <a:t>Model Evaluation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524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44615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dirty="0">
                <a:latin typeface="Georgia" panose="02040502050405020303" pitchFamily="18" charset="0"/>
              </a:rPr>
              <a:t>Classification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2215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2"/>
          <p:cNvSpPr/>
          <p:nvPr/>
        </p:nvSpPr>
        <p:spPr>
          <a:xfrm>
            <a:off x="807284" y="1529114"/>
            <a:ext cx="10775115" cy="48716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5ED100B-14D1-4D56-8501-E93EC2F68E5F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Types of classification algorithms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1007A83-D9AE-476D-B1D8-7421215A8767}"/>
              </a:ext>
            </a:extLst>
          </p:cNvPr>
          <p:cNvSpPr/>
          <p:nvPr/>
        </p:nvSpPr>
        <p:spPr>
          <a:xfrm>
            <a:off x="728858" y="1561024"/>
            <a:ext cx="103968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2800" dirty="0">
                <a:latin typeface="Georgia" panose="02040502050405020303" pitchFamily="18" charset="0"/>
              </a:rPr>
              <a:t>Nearest Neighbor (k-nearest neighbors (kNN))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2800" dirty="0">
                <a:latin typeface="Georgia" panose="02040502050405020303" pitchFamily="18" charset="0"/>
              </a:rPr>
              <a:t>Naive Bayes Classifier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2800" dirty="0">
                <a:latin typeface="Georgia" panose="02040502050405020303" pitchFamily="18" charset="0"/>
              </a:rPr>
              <a:t>Support Vector Machines (SVM)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Decision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Boosted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Random Forest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DEA0DFE-6415-478E-9152-5E15A79DB5F7}"/>
              </a:ext>
            </a:extLst>
          </p:cNvPr>
          <p:cNvSpPr/>
          <p:nvPr/>
        </p:nvSpPr>
        <p:spPr>
          <a:xfrm>
            <a:off x="454090" y="5754468"/>
            <a:ext cx="8736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https://medium.com/@sifium/machine-learning-types-of-classification-9497bd4f2e14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https://www.analyticsvidhya.com/blog/2017/09/common-machine-learning-algorithms/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72942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36684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dirty="0">
                <a:latin typeface="Georgia" panose="02040502050405020303" pitchFamily="18" charset="0"/>
              </a:rPr>
              <a:t>k-nearest neighbors (k-NN)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6448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42894BF-7474-4C5B-A84E-3DE30A56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64" y="1342746"/>
            <a:ext cx="9993361" cy="3884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4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420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0" y="2616201"/>
            <a:ext cx="9956800" cy="1298575"/>
          </a:xfrm>
        </p:spPr>
        <p:txBody>
          <a:bodyPr>
            <a:normAutofit/>
          </a:bodyPr>
          <a:lstStyle/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Feedback is greatly appreciated!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6CE8B5-B26D-4664-835F-2D5A2E80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10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48B51D9-0465-4914-8135-02CB53463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90" y="1274905"/>
            <a:ext cx="9950331" cy="45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801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894E0D1-FAD3-4723-A505-2DCDDA656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196" y="1254907"/>
            <a:ext cx="6968517" cy="46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527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74D51AF-5FE0-472F-BA90-9CB7A38C4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96" y="1088907"/>
            <a:ext cx="7603886" cy="46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274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E27ED66-B4FF-466F-84C4-26E09A574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20" y="1175656"/>
            <a:ext cx="7501407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529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C352541-0962-4E89-8A55-10C032860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92" y="1417638"/>
            <a:ext cx="9073873" cy="449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617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B515115-2832-4BE4-8DDB-11C1610C3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39" y="1206577"/>
            <a:ext cx="8864083" cy="470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89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2215" y="1268052"/>
            <a:ext cx="82671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Choosing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-4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a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-12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K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6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will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7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affect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3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what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2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class</a:t>
            </a:r>
            <a:r>
              <a:rPr sz="2400" spc="-8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-4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a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-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new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4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point</a:t>
            </a:r>
            <a:r>
              <a:rPr sz="2400" spc="-8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4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is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assigned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2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to:</a:t>
            </a:r>
            <a:endParaRPr sz="2400" dirty="0">
              <a:latin typeface="Georgia" panose="02040502050405020303" pitchFamily="18" charset="0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7877" y="2326341"/>
            <a:ext cx="4430272" cy="3375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6B19AB97-6280-43F0-A6CF-CFB121771CC7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203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36684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dirty="0">
                <a:latin typeface="Georgia" panose="02040502050405020303" pitchFamily="18" charset="0"/>
              </a:rPr>
              <a:t>Naive Bayes Classifier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1502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B19B4-BF21-4F00-ADB2-0153FA6EEB57}"/>
              </a:ext>
            </a:extLst>
          </p:cNvPr>
          <p:cNvSpPr/>
          <p:nvPr/>
        </p:nvSpPr>
        <p:spPr>
          <a:xfrm>
            <a:off x="303201" y="6156886"/>
            <a:ext cx="78237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https://medium.com/@sifium/machine-learning-types-of-classification-9497bd4f2e14</a:t>
            </a:r>
            <a:r>
              <a:rPr lang="en-US" sz="1200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56A91E6-0CB9-435E-AB1F-EC8CF1159A0C}"/>
              </a:ext>
            </a:extLst>
          </p:cNvPr>
          <p:cNvSpPr/>
          <p:nvPr/>
        </p:nvSpPr>
        <p:spPr>
          <a:xfrm>
            <a:off x="687354" y="1272082"/>
            <a:ext cx="113491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It is a classification technique based on </a:t>
            </a:r>
            <a:r>
              <a:rPr lang="en-US" sz="2400" b="1" dirty="0">
                <a:latin typeface="Georgia" panose="02040502050405020303" pitchFamily="18" charset="0"/>
              </a:rPr>
              <a:t>Bayes’ Theorem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assumption of independence among predictors.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In simple terms, a Naive Bayes classifier assumes that the presence of a particular feature in a class is unrelated to the presence of any other feature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D5AF085-8D00-47EE-8B62-EBDC8430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64" y="3339095"/>
            <a:ext cx="6791325" cy="1952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DB1DF05-3C9C-459A-B427-AC09524568B0}"/>
              </a:ext>
            </a:extLst>
          </p:cNvPr>
          <p:cNvSpPr/>
          <p:nvPr/>
        </p:nvSpPr>
        <p:spPr>
          <a:xfrm>
            <a:off x="5259901" y="5216586"/>
            <a:ext cx="2138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Georgia" panose="02040502050405020303" pitchFamily="18" charset="0"/>
              </a:rPr>
              <a:t>Bayes’ Theorem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009042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94BE6AE-2550-4C69-86FC-059CF8227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42" y="1200410"/>
            <a:ext cx="7538259" cy="44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850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What is Machine learning?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Supervised Learning</a:t>
            </a:r>
          </a:p>
          <a:p>
            <a:pPr lvl="2">
              <a:buFont typeface="Wingdings" pitchFamily="2" charset="2"/>
              <a:buChar char="ü"/>
            </a:pPr>
            <a:r>
              <a:rPr lang="en-US" sz="2000" dirty="0">
                <a:latin typeface="Georgia" panose="02040502050405020303" pitchFamily="18" charset="0"/>
              </a:rPr>
              <a:t>Classification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Regression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Unsupervised Learning</a:t>
            </a:r>
          </a:p>
          <a:p>
            <a:pPr lvl="2">
              <a:buFont typeface="Wingdings" pitchFamily="2" charset="2"/>
              <a:buChar char="ü"/>
            </a:pPr>
            <a:r>
              <a:rPr lang="en-US" sz="2000" dirty="0">
                <a:latin typeface="Georgia" panose="02040502050405020303" pitchFamily="18" charset="0"/>
              </a:rPr>
              <a:t>Clustering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Dimensionality Reduction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Semi-Supervised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Reinforcement Learning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D9E40BE9-8BB1-49D2-A2FC-524B792D4FD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Objective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404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94BE6AE-2550-4C69-86FC-059CF8227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00410"/>
            <a:ext cx="7538259" cy="4457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88AA011-3C34-4F5E-8556-84813EF2D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159" y="1945925"/>
            <a:ext cx="3797218" cy="421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E7C1276-A7C0-46E1-BCFF-47AD042A3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9192" y="2747316"/>
            <a:ext cx="3643208" cy="643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C5B3CA6-C1CE-48B9-BA6C-95A3203DA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5543" y="982864"/>
            <a:ext cx="2475042" cy="711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3687746-BBDE-49CF-81CB-6B32C2C5A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2065" y="3583187"/>
            <a:ext cx="3537461" cy="59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453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1C13937-02BD-46F8-8F73-D92D22AC2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1371600"/>
            <a:ext cx="11010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833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25AD0B0-3CD9-4522-B4A6-AE1602C6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45" y="1552729"/>
            <a:ext cx="10786455" cy="375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778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C29BF11-C43C-4834-8FF0-F5607CD62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62" y="1510945"/>
            <a:ext cx="10770638" cy="351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54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E29AA49-CC72-42E1-AE7C-89505EEB5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29" y="1372121"/>
            <a:ext cx="3643208" cy="6435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9BF908D-2825-44F6-8CBB-C0EEB66B7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408" y="1099944"/>
            <a:ext cx="3747796" cy="1233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CFB2475-69CC-4440-BFB1-83BA264F9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529" y="2768475"/>
            <a:ext cx="3537461" cy="593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56F7EA7-3C78-4803-8E36-982264304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408" y="2453004"/>
            <a:ext cx="3890865" cy="1224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D0B2786-4B18-4C0A-91B4-138CC3064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524" y="3963253"/>
            <a:ext cx="3797218" cy="421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6727955-E62A-417E-9F84-DD2397D41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9038" y="3922926"/>
            <a:ext cx="2100464" cy="532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6EE2FA5-B15B-4CE9-82F4-68CB12983B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8979" y="4962761"/>
            <a:ext cx="2654560" cy="61078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xmlns="" id="{F23263FC-36D2-475B-AD08-3A4C96A90DFB}"/>
              </a:ext>
            </a:extLst>
          </p:cNvPr>
          <p:cNvSpPr/>
          <p:nvPr/>
        </p:nvSpPr>
        <p:spPr>
          <a:xfrm>
            <a:off x="4596051" y="1654355"/>
            <a:ext cx="785352" cy="299001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xmlns="" id="{4AB44988-69DE-46B9-84D6-5B0D431F7DB2}"/>
              </a:ext>
            </a:extLst>
          </p:cNvPr>
          <p:cNvSpPr/>
          <p:nvPr/>
        </p:nvSpPr>
        <p:spPr>
          <a:xfrm>
            <a:off x="4673056" y="4043849"/>
            <a:ext cx="785352" cy="299001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xmlns="" id="{E1C52EB8-D9B7-4B94-9357-BED993DC5D78}"/>
              </a:ext>
            </a:extLst>
          </p:cNvPr>
          <p:cNvSpPr/>
          <p:nvPr/>
        </p:nvSpPr>
        <p:spPr>
          <a:xfrm>
            <a:off x="4607742" y="2937685"/>
            <a:ext cx="785352" cy="299001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xmlns="" id="{1F2C4BC2-3F67-44CD-804B-BEB0277D85A7}"/>
              </a:ext>
            </a:extLst>
          </p:cNvPr>
          <p:cNvSpPr/>
          <p:nvPr/>
        </p:nvSpPr>
        <p:spPr>
          <a:xfrm>
            <a:off x="4530737" y="5097082"/>
            <a:ext cx="785352" cy="299001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C5EAEC3-3785-4EE9-AFB0-FAC103075F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9384" y="4962761"/>
            <a:ext cx="3760236" cy="5963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8043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4E11B67-D452-4237-85C1-5DCA7E09F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33" y="1333663"/>
            <a:ext cx="6683149" cy="3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489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36684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dirty="0">
                <a:latin typeface="Georgia" panose="02040502050405020303" pitchFamily="18" charset="0"/>
              </a:rPr>
              <a:t>Support Vector Machines (SVM)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1184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Support Vector Machines (SVM)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A14A006-4293-4E67-97AF-4E4AB2B4C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16" y="2100631"/>
            <a:ext cx="5168584" cy="32132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3A477F7-4465-469E-B149-3254AE24F27F}"/>
              </a:ext>
            </a:extLst>
          </p:cNvPr>
          <p:cNvSpPr/>
          <p:nvPr/>
        </p:nvSpPr>
        <p:spPr>
          <a:xfrm>
            <a:off x="6846353" y="3245586"/>
            <a:ext cx="4918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How can we separate these points?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7D323FA-EBDC-49AF-B3F3-AEED57EECAF9}"/>
              </a:ext>
            </a:extLst>
          </p:cNvPr>
          <p:cNvSpPr/>
          <p:nvPr/>
        </p:nvSpPr>
        <p:spPr>
          <a:xfrm>
            <a:off x="791888" y="1422030"/>
            <a:ext cx="10972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Purpose of the classifier is how we can create a boundary between two classes</a:t>
            </a:r>
          </a:p>
        </p:txBody>
      </p:sp>
    </p:spTree>
    <p:extLst>
      <p:ext uri="{BB962C8B-B14F-4D97-AF65-F5344CB8AC3E}">
        <p14:creationId xmlns:p14="http://schemas.microsoft.com/office/powerpoint/2010/main" val="13533640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81980CCE-6EC2-45D8-8786-DC714B2EFBF9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Support Vector Machines (SVM)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93A1A62-6D81-41C1-8860-820D95AEA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561" y="1505039"/>
            <a:ext cx="3373308" cy="2129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448E5D7-1636-4FC9-9EB0-A747D0F6A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478" y="1538869"/>
            <a:ext cx="3373309" cy="2103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A2B7425-199D-487F-9B21-D7D3D1A19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4784" y="3754537"/>
            <a:ext cx="3373308" cy="21150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4C9EE40-D142-42DA-ABBC-50C02825AE91}"/>
              </a:ext>
            </a:extLst>
          </p:cNvPr>
          <p:cNvSpPr/>
          <p:nvPr/>
        </p:nvSpPr>
        <p:spPr>
          <a:xfrm>
            <a:off x="7753739" y="4627392"/>
            <a:ext cx="3917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How can we separate these points?</a:t>
            </a:r>
          </a:p>
        </p:txBody>
      </p:sp>
    </p:spTree>
    <p:extLst>
      <p:ext uri="{BB962C8B-B14F-4D97-AF65-F5344CB8AC3E}">
        <p14:creationId xmlns:p14="http://schemas.microsoft.com/office/powerpoint/2010/main" val="36060433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Support Vector Machines (SVM)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F5C37A6-E5F3-441A-9F82-9C20401DA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39" y="1417639"/>
            <a:ext cx="8279558" cy="42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388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644" y="2984938"/>
            <a:ext cx="10293173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>
                <a:latin typeface="Georgia" panose="02040502050405020303" pitchFamily="18" charset="0"/>
              </a:rPr>
              <a:t>What is Machine</a:t>
            </a:r>
            <a:r>
              <a:rPr spc="-40" dirty="0">
                <a:latin typeface="Georgia" panose="02040502050405020303" pitchFamily="18" charset="0"/>
              </a:rPr>
              <a:t> </a:t>
            </a:r>
            <a:r>
              <a:rPr spc="-5" dirty="0">
                <a:latin typeface="Georgia" panose="02040502050405020303" pitchFamily="18" charset="0"/>
              </a:rPr>
              <a:t>Learning?</a:t>
            </a:r>
          </a:p>
        </p:txBody>
      </p:sp>
    </p:spTree>
    <p:extLst>
      <p:ext uri="{BB962C8B-B14F-4D97-AF65-F5344CB8AC3E}">
        <p14:creationId xmlns:p14="http://schemas.microsoft.com/office/powerpoint/2010/main" val="1066330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Kernel 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0AC9D58-CD45-4745-8F21-5A2FC75202FC}"/>
              </a:ext>
            </a:extLst>
          </p:cNvPr>
          <p:cNvSpPr/>
          <p:nvPr/>
        </p:nvSpPr>
        <p:spPr>
          <a:xfrm>
            <a:off x="720775" y="1331559"/>
            <a:ext cx="3640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What about these points?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74FC49D-138C-4B27-828B-202FB4B42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305046"/>
            <a:ext cx="5094167" cy="3179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9C1D9E1-4443-416D-9F05-C2C5E4251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674" y="1248275"/>
            <a:ext cx="2359625" cy="1568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CABAD71-E466-4027-B747-DCDA149CF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6537" y="2032004"/>
            <a:ext cx="2359624" cy="1543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C3E11A-86F0-40BC-B99C-397263362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4767" y="3895043"/>
            <a:ext cx="2631879" cy="169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251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C3FE7EA-A7CF-4755-A091-3DC608E8198A}"/>
              </a:ext>
            </a:extLst>
          </p:cNvPr>
          <p:cNvSpPr/>
          <p:nvPr/>
        </p:nvSpPr>
        <p:spPr>
          <a:xfrm>
            <a:off x="694949" y="1340889"/>
            <a:ext cx="3116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Liner Separability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294D60F-B3ED-4C4E-A66F-B285A2B88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31" y="1964976"/>
            <a:ext cx="8672502" cy="36800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70F59487-00B2-429E-BCF1-3B33D9C50E24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Kernel 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3767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C3FE7EA-A7CF-4755-A091-3DC608E8198A}"/>
              </a:ext>
            </a:extLst>
          </p:cNvPr>
          <p:cNvSpPr/>
          <p:nvPr/>
        </p:nvSpPr>
        <p:spPr>
          <a:xfrm>
            <a:off x="694949" y="1340889"/>
            <a:ext cx="4892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Mapping to higher dimension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C8606F4-17B3-41CA-9FAB-F662E6D12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9" y="2038915"/>
            <a:ext cx="8514366" cy="38078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CF837997-AA46-4FB4-BC62-D440286CB0E8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Kernel 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9445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C3FE7EA-A7CF-4755-A091-3DC608E8198A}"/>
              </a:ext>
            </a:extLst>
          </p:cNvPr>
          <p:cNvSpPr/>
          <p:nvPr/>
        </p:nvSpPr>
        <p:spPr>
          <a:xfrm>
            <a:off x="694949" y="1340889"/>
            <a:ext cx="4272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The Gaussian RBF Kernel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CB420EC-E5FF-4BAA-A28C-F8AA8EF90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9" y="1992295"/>
            <a:ext cx="8656796" cy="38763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37579216-60D3-482D-8187-755DC1A20670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Kernel 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349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657611-7D70-E646-B16E-0D8C0F39D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Evaluating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A507FFF8-4AC4-264F-B29F-81E0E0296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Georgia" panose="02040502050405020303" pitchFamily="18" charset="0"/>
                <a:cs typeface="Times New Roman" panose="02020603050405020304" pitchFamily="18" charset="0"/>
              </a:rPr>
              <a:t>A machine learning model’s performance is considered good based on the prediction and how well it generalizes on an independent test dataset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Georgia" panose="02040502050405020303" pitchFamily="18" charset="0"/>
              </a:rPr>
              <a:t>Error</a:t>
            </a:r>
          </a:p>
          <a:p>
            <a:r>
              <a:rPr lang="en-US" sz="2400" dirty="0">
                <a:latin typeface="Georgia" panose="02040502050405020303" pitchFamily="18" charset="0"/>
              </a:rPr>
              <a:t>Difference between the actual output and predicted output is the error </a:t>
            </a:r>
          </a:p>
          <a:p>
            <a:r>
              <a:rPr lang="en-US" sz="2400" dirty="0">
                <a:latin typeface="Georgia" panose="02040502050405020303" pitchFamily="18" charset="0"/>
              </a:rPr>
              <a:t>Machine learning algorithms tries to generate a model to minimize the error</a:t>
            </a:r>
          </a:p>
        </p:txBody>
      </p:sp>
    </p:spTree>
    <p:extLst>
      <p:ext uri="{BB962C8B-B14F-4D97-AF65-F5344CB8AC3E}">
        <p14:creationId xmlns:p14="http://schemas.microsoft.com/office/powerpoint/2010/main" val="958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C9090EE-DE06-CA44-9410-6DD2BB78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Model Evaluation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7C4C2E0B-0DD8-6047-BE25-ABB2DBC24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Models are assessed based on the prediction error on a new test dataset</a:t>
            </a:r>
          </a:p>
          <a:p>
            <a:endParaRPr lang="en-US" sz="2000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Georgia" panose="02040502050405020303" pitchFamily="18" charset="0"/>
              </a:rPr>
              <a:t>Bias Error</a:t>
            </a:r>
          </a:p>
          <a:p>
            <a:r>
              <a:rPr lang="en-US" sz="2000" dirty="0"/>
              <a:t>Bias is how far the predicted values from the actual values</a:t>
            </a:r>
          </a:p>
          <a:p>
            <a:r>
              <a:rPr lang="en-US" sz="2000" dirty="0"/>
              <a:t>If the average predicted values are far off from the actual values then the bias is high</a:t>
            </a:r>
          </a:p>
          <a:p>
            <a:pPr marL="0" indent="0">
              <a:buNone/>
            </a:pPr>
            <a:endParaRPr lang="en-US" sz="2000" dirty="0">
              <a:latin typeface="Georgia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84912C1-3A1A-8F4B-BB62-0C00EB073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53" y="2049249"/>
            <a:ext cx="6204269" cy="16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3"/>
          <p:cNvSpPr/>
          <p:nvPr/>
        </p:nvSpPr>
        <p:spPr>
          <a:xfrm>
            <a:off x="3064710" y="5326560"/>
            <a:ext cx="3110940" cy="2972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DB721A3F-AD74-489D-9CDF-70C9FCFCF3C9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Variance Error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D430265-A6C3-4F56-A1B1-0ABE39397B75}"/>
              </a:ext>
            </a:extLst>
          </p:cNvPr>
          <p:cNvSpPr/>
          <p:nvPr/>
        </p:nvSpPr>
        <p:spPr>
          <a:xfrm>
            <a:off x="627337" y="1090746"/>
            <a:ext cx="11096625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Variance is the amount that the estimate of the target function will change if different training data was used.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Variance measures how far a data set is spread out. The technical definition is “The average of the squared differences from the mean”</a:t>
            </a:r>
          </a:p>
          <a:p>
            <a:endParaRPr lang="en-US" sz="2800" dirty="0">
              <a:latin typeface="Georgia" panose="02040502050405020303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data set 12, 12, 12, 12, 12 has a var. of zero (the numbers are identical).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data set 12, 12, 12, 12, 13 has a var. of 0.167; a small change in the numbers equals a very small var.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data set 12, 12, 12, 12, 13,013 has a var. of 28171000; a large change in the numbers equals a very large number.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6252693-5D27-41DC-8BFF-261F383C1817}"/>
              </a:ext>
            </a:extLst>
          </p:cNvPr>
          <p:cNvSpPr/>
          <p:nvPr/>
        </p:nvSpPr>
        <p:spPr>
          <a:xfrm>
            <a:off x="388774" y="6121696"/>
            <a:ext cx="10033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https://machinelearningmastery.com/gentle-introduction-to-the-bias-variance-trade-off-in-machine-learning/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55999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3"/>
          <p:cNvSpPr/>
          <p:nvPr/>
        </p:nvSpPr>
        <p:spPr>
          <a:xfrm>
            <a:off x="3064710" y="5326560"/>
            <a:ext cx="3110940" cy="2972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DB721A3F-AD74-489D-9CDF-70C9FCFCF3C9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29911D3-389F-4D42-ADFE-5C3C15EB64EC}"/>
              </a:ext>
            </a:extLst>
          </p:cNvPr>
          <p:cNvSpPr/>
          <p:nvPr/>
        </p:nvSpPr>
        <p:spPr>
          <a:xfrm>
            <a:off x="1936348" y="5003394"/>
            <a:ext cx="84786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Underfitting occurs if the model or algorithm shows low variance but high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Overfitting occurs if the model or algorithm shows low bias but high variance.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80233FDF-8380-46E3-AB20-444B0861C858}"/>
              </a:ext>
            </a:extLst>
          </p:cNvPr>
          <p:cNvSpPr txBox="1">
            <a:spLocks/>
          </p:cNvSpPr>
          <p:nvPr/>
        </p:nvSpPr>
        <p:spPr>
          <a:xfrm>
            <a:off x="609600" y="300474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Underfitting and Overfitting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0BDBF6F9-7021-4E40-914B-F605C9E8E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25" y="1487088"/>
            <a:ext cx="6686550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37579216-60D3-482D-8187-755DC1A20670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Metrics in Classification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65C508E-2BE5-4E02-8C72-10E3B46A166F}"/>
              </a:ext>
            </a:extLst>
          </p:cNvPr>
          <p:cNvSpPr/>
          <p:nvPr/>
        </p:nvSpPr>
        <p:spPr>
          <a:xfrm>
            <a:off x="816604" y="1417639"/>
            <a:ext cx="5860900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False Positives &amp; False Negatives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Confusion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Precision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Recall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29004325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37579216-60D3-482D-8187-755DC1A20670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False Positives &amp; False Negatives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59AF7098-15EB-411B-8AAB-FCA422CD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2" y="1390961"/>
            <a:ext cx="4390852" cy="25776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B160BD5-A075-4216-8959-163228CBB9A7}"/>
              </a:ext>
            </a:extLst>
          </p:cNvPr>
          <p:cNvSpPr/>
          <p:nvPr/>
        </p:nvSpPr>
        <p:spPr>
          <a:xfrm>
            <a:off x="609600" y="4423164"/>
            <a:ext cx="10972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false positive</a:t>
            </a:r>
            <a:r>
              <a:rPr lang="en-US" sz="2000" dirty="0">
                <a:latin typeface="Georgia" panose="02040502050405020303" pitchFamily="18" charset="0"/>
              </a:rPr>
              <a:t> is where you receive a positive result for a test, when you should have received a negative results. A false positive is usually called 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Type I error</a:t>
            </a:r>
            <a:r>
              <a:rPr lang="en-US" sz="2000" dirty="0">
                <a:latin typeface="Georgia" panose="02040502050405020303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false negative </a:t>
            </a:r>
            <a:r>
              <a:rPr lang="en-US" sz="2000" dirty="0">
                <a:latin typeface="Georgia" panose="02040502050405020303" pitchFamily="18" charset="0"/>
              </a:rPr>
              <a:t>is where you receive a negative test result, but you should have got a positive test result . A false negative is usually called 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Type II error</a:t>
            </a:r>
            <a:r>
              <a:rPr lang="en-US" sz="2000" dirty="0">
                <a:latin typeface="Georgia" panose="02040502050405020303" pitchFamily="18" charset="0"/>
              </a:rPr>
              <a:t>.</a:t>
            </a:r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6F010775-EDB0-400D-9403-B4E9C462A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11" y="1477434"/>
            <a:ext cx="5053391" cy="24046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1EC146F-D702-46E9-BE44-9D55572C561D}"/>
              </a:ext>
            </a:extLst>
          </p:cNvPr>
          <p:cNvSpPr/>
          <p:nvPr/>
        </p:nvSpPr>
        <p:spPr>
          <a:xfrm>
            <a:off x="368515" y="6149178"/>
            <a:ext cx="78237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http://www.statisticshowto.com/false-positive-definition-and-examples/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31933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ED31B44-543E-F04C-9B10-ADEE0AA1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5" dirty="0">
                <a:latin typeface="Georgia" panose="02040502050405020303" pitchFamily="18" charset="0"/>
              </a:rPr>
              <a:t>Machine</a:t>
            </a:r>
            <a:r>
              <a:rPr lang="en-US" spc="-40" dirty="0">
                <a:latin typeface="Georgia" panose="02040502050405020303" pitchFamily="18" charset="0"/>
              </a:rPr>
              <a:t> </a:t>
            </a:r>
            <a:r>
              <a:rPr lang="en-US" spc="-5" dirty="0">
                <a:latin typeface="Georgia" panose="02040502050405020303" pitchFamily="18" charset="0"/>
              </a:rPr>
              <a:t>Learning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3C59428-0DEC-3E4C-BCD4-1BB1DFAF4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17638"/>
            <a:ext cx="5165635" cy="398837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Is the scientific study of algorithms and statistical models that computer systems use to effectively perform a specific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ML algorithms builds a mathematical “model” from sample data, known as "training data", in order to make predictions or decisions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BF5D7B1-FC93-4016-9E03-5AE1871F9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44EE090-1155-4820-9A83-B9D0D35EA4FB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B637CDB-9AE1-C94F-8DF1-DF136BBE4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235" y="1749234"/>
            <a:ext cx="6061724" cy="373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21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5796840" y="5444280"/>
            <a:ext cx="3329100" cy="182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EE88957-9BC8-41B0-B960-6E5EDB8DE40D}"/>
              </a:ext>
            </a:extLst>
          </p:cNvPr>
          <p:cNvSpPr/>
          <p:nvPr/>
        </p:nvSpPr>
        <p:spPr>
          <a:xfrm>
            <a:off x="503863" y="1239549"/>
            <a:ext cx="800153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accuracy =</a:t>
            </a:r>
          </a:p>
          <a:p>
            <a:r>
              <a:rPr lang="en-US" sz="2400" dirty="0">
                <a:latin typeface="Georgia" panose="02040502050405020303" pitchFamily="18" charset="0"/>
              </a:rPr>
              <a:t>true positives + true  negatives / total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precision =</a:t>
            </a:r>
          </a:p>
          <a:p>
            <a:r>
              <a:rPr lang="en-US" sz="2400" dirty="0">
                <a:latin typeface="Georgia" panose="02040502050405020303" pitchFamily="18" charset="0"/>
              </a:rPr>
              <a:t>true positives / (true  positives + false positives)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recall =</a:t>
            </a:r>
          </a:p>
          <a:p>
            <a:r>
              <a:rPr lang="en-US" sz="2400" dirty="0">
                <a:latin typeface="Georgia" panose="02040502050405020303" pitchFamily="18" charset="0"/>
              </a:rPr>
              <a:t>true positives / (false  negatives + true positives)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F1 score =</a:t>
            </a:r>
          </a:p>
          <a:p>
            <a:r>
              <a:rPr lang="en-US" sz="2400" dirty="0">
                <a:latin typeface="Georgia" panose="02040502050405020303" pitchFamily="18" charset="0"/>
              </a:rPr>
              <a:t>2 * ((precision * recall) /  (precision + recall))</a:t>
            </a:r>
          </a:p>
          <a:p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CDD0170B-3E70-4ECE-9612-218EEC5F5857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Metrics</a:t>
            </a:r>
          </a:p>
        </p:txBody>
      </p:sp>
      <p:pic>
        <p:nvPicPr>
          <p:cNvPr id="8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E8CEF658-25B3-43C8-A119-15AAA147D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918" y="642339"/>
            <a:ext cx="2915694" cy="53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338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C877E4F7-8A18-4ABF-907F-071106ED1742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algn="ctr"/>
            <a:r>
              <a:rPr lang="en-US" dirty="0"/>
              <a:t>Titanic Survival Challenge</a:t>
            </a:r>
          </a:p>
        </p:txBody>
      </p:sp>
      <p:pic>
        <p:nvPicPr>
          <p:cNvPr id="6" name="Picture 5" descr="A close up of a keyboard&#10;&#10;Description automatically generated">
            <a:extLst>
              <a:ext uri="{FF2B5EF4-FFF2-40B4-BE49-F238E27FC236}">
                <a16:creationId xmlns:a16="http://schemas.microsoft.com/office/drawing/2014/main" xmlns="" id="{9BB1D40A-16E1-432C-9014-0FBA785C6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1833562"/>
            <a:ext cx="117443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88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41A1921-3118-EB4E-859C-EA8C44D6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Retrospection-I: Modeling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D29CDFDA-A9C4-0642-B084-9870F03F4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Predict who survived the sinking of the Titanic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there a specific outcome for the objective?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Yes, survived or not survived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it a Numerical outcome or Class outcome?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Class (survived or not survived)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type of machine learning is this: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Supervised classification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models for this type of learning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KNN, SVM (see cheat sheet)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we have the data or is data scraping needed: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Already have data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data into Pandas using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read_csv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56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97E45C-E8CF-4AFB-A4BA-C0748F566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eorgia" panose="02040502050405020303" pitchFamily="18" charset="0"/>
              </a:rPr>
              <a:t>Retrospection-II: Analyzing the described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7DAE7B8-15D6-4AC9-A89E-F615A814C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9" y="1318847"/>
            <a:ext cx="10972800" cy="4800599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Which features are available in the dataset?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Which features are categorical?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Which features are numerical?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Which features are mixed data types?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Which features may contain errors or typos?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Which features contain blank, null or empty values?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What are the data types for various features?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822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F42E9D8-B1E0-4534-9550-2A97CA03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Steps to build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67A8DB8F-DBCC-9142-A3F9-006CC76D6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data</a:t>
            </a:r>
          </a:p>
          <a:p>
            <a:r>
              <a:rPr lang="en-US" dirty="0"/>
              <a:t>Identify the features</a:t>
            </a:r>
          </a:p>
          <a:p>
            <a:pPr lvl="1"/>
            <a:r>
              <a:rPr lang="en-US" dirty="0"/>
              <a:t>Fix columns with null values</a:t>
            </a:r>
          </a:p>
          <a:p>
            <a:pPr lvl="1"/>
            <a:r>
              <a:rPr lang="en-US" dirty="0"/>
              <a:t>Correct the data by dropping irrelevant columns</a:t>
            </a:r>
          </a:p>
          <a:p>
            <a:pPr lvl="1"/>
            <a:r>
              <a:rPr lang="en-US" dirty="0"/>
              <a:t>Convert the columns with categorical values</a:t>
            </a:r>
          </a:p>
          <a:p>
            <a:r>
              <a:rPr lang="en-US" dirty="0"/>
              <a:t>Train the model</a:t>
            </a:r>
          </a:p>
          <a:p>
            <a:r>
              <a:rPr lang="en-US" dirty="0"/>
              <a:t>Evaluate the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F30FA92C-612B-4542-90D3-48EF1709F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6160" y="3529115"/>
            <a:ext cx="7053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</a:p>
        </p:txBody>
      </p:sp>
    </p:spTree>
    <p:extLst>
      <p:ext uri="{BB962C8B-B14F-4D97-AF65-F5344CB8AC3E}">
        <p14:creationId xmlns:p14="http://schemas.microsoft.com/office/powerpoint/2010/main" val="680112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717" y="3020108"/>
            <a:ext cx="10293173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5" dirty="0">
                <a:latin typeface="Georgia" panose="02040502050405020303" pitchFamily="18" charset="0"/>
              </a:rPr>
              <a:t>Clustering</a:t>
            </a:r>
            <a:endParaRPr spc="-5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378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442" y="2500746"/>
            <a:ext cx="7787054" cy="1293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EB4A75C6-52AF-4DA9-A3C5-5458FFEE9AB5}"/>
              </a:ext>
            </a:extLst>
          </p:cNvPr>
          <p:cNvSpPr txBox="1">
            <a:spLocks/>
          </p:cNvSpPr>
          <p:nvPr/>
        </p:nvSpPr>
        <p:spPr>
          <a:xfrm>
            <a:off x="609600" y="426628"/>
            <a:ext cx="10972800" cy="91232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Clustering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A34DCFB-9C46-483B-A604-279A684ED5E8}"/>
              </a:ext>
            </a:extLst>
          </p:cNvPr>
          <p:cNvSpPr/>
          <p:nvPr/>
        </p:nvSpPr>
        <p:spPr>
          <a:xfrm>
            <a:off x="679938" y="1460361"/>
            <a:ext cx="107500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Clustering is the grouping of objects such that similar objects fall in the same group</a:t>
            </a:r>
          </a:p>
        </p:txBody>
      </p:sp>
    </p:spTree>
    <p:extLst>
      <p:ext uri="{BB962C8B-B14F-4D97-AF65-F5344CB8AC3E}">
        <p14:creationId xmlns:p14="http://schemas.microsoft.com/office/powerpoint/2010/main" val="28186913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A535393B-64EF-456F-BAAF-67FBC5AD3422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91232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Clustering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D90A0C7-8B2B-4854-ACA0-32CBD7206D09}"/>
              </a:ext>
            </a:extLst>
          </p:cNvPr>
          <p:cNvSpPr/>
          <p:nvPr/>
        </p:nvSpPr>
        <p:spPr>
          <a:xfrm>
            <a:off x="609600" y="1252753"/>
            <a:ext cx="10972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Clustering is an unsupervised learning algorithm that will attempt to group similar clusters together in your data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So what does a typical clustering problem look like?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Clustering Similar Documents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Clustering Customers based on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Market Segmentation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Identifying similar physical groups</a:t>
            </a:r>
          </a:p>
        </p:txBody>
      </p:sp>
    </p:spTree>
    <p:extLst>
      <p:ext uri="{BB962C8B-B14F-4D97-AF65-F5344CB8AC3E}">
        <p14:creationId xmlns:p14="http://schemas.microsoft.com/office/powerpoint/2010/main" val="2591326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5082438"/>
              </p:ext>
            </p:extLst>
          </p:nvPr>
        </p:nvGraphicFramePr>
        <p:xfrm>
          <a:off x="424811" y="1186962"/>
          <a:ext cx="11503151" cy="4946588"/>
        </p:xfrm>
        <a:graphic>
          <a:graphicData uri="http://schemas.openxmlformats.org/drawingml/2006/table">
            <a:tbl>
              <a:tblPr/>
              <a:tblGrid>
                <a:gridCol w="17254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05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006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058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53069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11568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effectLst/>
                          <a:latin typeface="Georgia" panose="02040502050405020303" pitchFamily="18" charset="0"/>
                        </a:rPr>
                        <a:t>Method name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00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effectLst/>
                          <a:latin typeface="Georgia" panose="02040502050405020303" pitchFamily="18" charset="0"/>
                        </a:rPr>
                        <a:t>Parameters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805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effectLst/>
                          <a:latin typeface="Georgia" panose="02040502050405020303" pitchFamily="18" charset="0"/>
                        </a:rPr>
                        <a:t>Scalability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2804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effectLst/>
                          <a:latin typeface="Georgia" panose="02040502050405020303" pitchFamily="18" charset="0"/>
                        </a:rPr>
                        <a:t>Use case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004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effectLst/>
                          <a:latin typeface="Georgia" panose="02040502050405020303" pitchFamily="18" charset="0"/>
                        </a:rPr>
                        <a:t>Geometry (metric used)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2804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5983">
                <a:tc>
                  <a:txBody>
                    <a:bodyPr/>
                    <a:lstStyle/>
                    <a:p>
                      <a:pPr algn="l"/>
                      <a:r>
                        <a:rPr lang="en-US" sz="1200" u="none" strike="noStrike" dirty="0">
                          <a:solidFill>
                            <a:srgbClr val="2878A2"/>
                          </a:solidFill>
                          <a:effectLst/>
                          <a:latin typeface="Georgia" panose="02040502050405020303" pitchFamily="18" charset="0"/>
                          <a:hlinkClick r:id="rId2"/>
                        </a:rPr>
                        <a:t>K-Means</a:t>
                      </a:r>
                      <a:endParaRPr lang="en-US" sz="12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number of clusters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Very large n_samples, medium n_clusterswith </a:t>
                      </a:r>
                      <a:r>
                        <a:rPr lang="en-US" sz="1200" u="none" strike="noStrike" dirty="0">
                          <a:solidFill>
                            <a:srgbClr val="2878A2"/>
                          </a:solidFill>
                          <a:effectLst/>
                          <a:latin typeface="Georgia" panose="02040502050405020303" pitchFamily="18" charset="0"/>
                          <a:hlinkClick r:id="rId3"/>
                        </a:rPr>
                        <a:t>MiniBatch code</a:t>
                      </a:r>
                      <a:endParaRPr lang="en-US" sz="12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General-purpose, even cluster size, flat geometry, not too many clusters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Distances between points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3776">
                <a:tc>
                  <a:txBody>
                    <a:bodyPr/>
                    <a:lstStyle/>
                    <a:p>
                      <a:pPr algn="l"/>
                      <a:r>
                        <a:rPr lang="en-US" sz="1200" u="none" strike="noStrike" dirty="0">
                          <a:solidFill>
                            <a:srgbClr val="2878A2"/>
                          </a:solidFill>
                          <a:effectLst/>
                          <a:latin typeface="Georgia" panose="02040502050405020303" pitchFamily="18" charset="0"/>
                          <a:hlinkClick r:id="rId4"/>
                        </a:rPr>
                        <a:t>Affinity propagation</a:t>
                      </a:r>
                      <a:endParaRPr lang="en-US" sz="12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damping, sample preference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Not scalable with n_samples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Many clusters, uneven cluster size, non-flat geometry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Graph distance (e.g. nearest-neighbor graph)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3776">
                <a:tc>
                  <a:txBody>
                    <a:bodyPr/>
                    <a:lstStyle/>
                    <a:p>
                      <a:pPr algn="l"/>
                      <a:r>
                        <a:rPr lang="en-US" sz="1200" u="none" strike="noStrike" dirty="0">
                          <a:solidFill>
                            <a:srgbClr val="2878A2"/>
                          </a:solidFill>
                          <a:effectLst/>
                          <a:latin typeface="Georgia" panose="02040502050405020303" pitchFamily="18" charset="0"/>
                          <a:hlinkClick r:id="rId5"/>
                        </a:rPr>
                        <a:t>Mean-shift</a:t>
                      </a:r>
                      <a:endParaRPr lang="en-US" sz="12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bandwidth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Not scalable with n_samples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Many clusters, uneven cluster size, non-flat geometry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Distances between points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3776">
                <a:tc>
                  <a:txBody>
                    <a:bodyPr/>
                    <a:lstStyle/>
                    <a:p>
                      <a:pPr algn="l"/>
                      <a:r>
                        <a:rPr lang="en-US" sz="1200" u="none" strike="noStrike" dirty="0">
                          <a:solidFill>
                            <a:srgbClr val="2878A2"/>
                          </a:solidFill>
                          <a:effectLst/>
                          <a:latin typeface="Georgia" panose="02040502050405020303" pitchFamily="18" charset="0"/>
                          <a:hlinkClick r:id="rId6"/>
                        </a:rPr>
                        <a:t>Spectral clustering</a:t>
                      </a:r>
                      <a:endParaRPr lang="en-US" sz="12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number of clusters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Medium n_samples, small n_clusters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Few clusters, even cluster size, non-flat geometry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Graph distance (e.g. nearest-neighbor graph)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5983">
                <a:tc>
                  <a:txBody>
                    <a:bodyPr/>
                    <a:lstStyle/>
                    <a:p>
                      <a:pPr algn="l"/>
                      <a:r>
                        <a:rPr lang="en-US" sz="1200" u="none" strike="noStrike" dirty="0">
                          <a:solidFill>
                            <a:srgbClr val="2878A2"/>
                          </a:solidFill>
                          <a:effectLst/>
                          <a:latin typeface="Georgia" panose="02040502050405020303" pitchFamily="18" charset="0"/>
                          <a:hlinkClick r:id="rId7"/>
                        </a:rPr>
                        <a:t>Ward hierarchical clustering</a:t>
                      </a:r>
                      <a:endParaRPr lang="en-US" sz="12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number of clusters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Large n_samples and n_clusters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Many clusters, possibly connectivity constraints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Distances between points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5983">
                <a:tc>
                  <a:txBody>
                    <a:bodyPr/>
                    <a:lstStyle/>
                    <a:p>
                      <a:pPr algn="l"/>
                      <a:r>
                        <a:rPr lang="en-US" sz="1200" u="none" strike="noStrike" dirty="0">
                          <a:solidFill>
                            <a:srgbClr val="2878A2"/>
                          </a:solidFill>
                          <a:effectLst/>
                          <a:latin typeface="Georgia" panose="02040502050405020303" pitchFamily="18" charset="0"/>
                          <a:hlinkClick r:id="rId7"/>
                        </a:rPr>
                        <a:t>Agglomerative clustering</a:t>
                      </a:r>
                      <a:endParaRPr lang="en-US" sz="12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number of clusters, linkage type, distance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Large n_samples and n_clusters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Many clusters, possibly connectivity constraints, non Euclidean distances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Any pairwise distance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13776">
                <a:tc>
                  <a:txBody>
                    <a:bodyPr/>
                    <a:lstStyle/>
                    <a:p>
                      <a:pPr algn="l"/>
                      <a:r>
                        <a:rPr lang="en-US" sz="1200" u="none" strike="noStrike" dirty="0">
                          <a:solidFill>
                            <a:srgbClr val="2878A2"/>
                          </a:solidFill>
                          <a:effectLst/>
                          <a:latin typeface="Georgia" panose="02040502050405020303" pitchFamily="18" charset="0"/>
                          <a:hlinkClick r:id="rId8"/>
                        </a:rPr>
                        <a:t>DBSCAN</a:t>
                      </a:r>
                      <a:endParaRPr lang="en-US" sz="12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neighborhood size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Very large n_samples, medium n_clusters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Non-flat geometry, uneven cluster sizes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Distances between nearest points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13776">
                <a:tc>
                  <a:txBody>
                    <a:bodyPr/>
                    <a:lstStyle/>
                    <a:p>
                      <a:pPr algn="l"/>
                      <a:r>
                        <a:rPr lang="en-US" sz="1200" u="none" strike="noStrike" dirty="0">
                          <a:solidFill>
                            <a:srgbClr val="2878A2"/>
                          </a:solidFill>
                          <a:effectLst/>
                          <a:latin typeface="Georgia" panose="02040502050405020303" pitchFamily="18" charset="0"/>
                          <a:hlinkClick r:id="rId9"/>
                        </a:rPr>
                        <a:t>Gaussian mixtures</a:t>
                      </a:r>
                      <a:endParaRPr lang="en-US" sz="12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many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Not scalable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Flat geometry, good for density estimation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Mahalanobis distances to centers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818191">
                <a:tc>
                  <a:txBody>
                    <a:bodyPr/>
                    <a:lstStyle/>
                    <a:p>
                      <a:pPr algn="l"/>
                      <a:r>
                        <a:rPr lang="en-US" sz="1200" u="none" strike="noStrike" dirty="0">
                          <a:solidFill>
                            <a:srgbClr val="2878A2"/>
                          </a:solidFill>
                          <a:effectLst/>
                          <a:latin typeface="Georgia" panose="02040502050405020303" pitchFamily="18" charset="0"/>
                          <a:hlinkClick r:id="rId10"/>
                        </a:rPr>
                        <a:t>Birch</a:t>
                      </a:r>
                      <a:endParaRPr lang="en-US" sz="12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branching factor, threshold, optional global clusterer.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Large n_clustersand n_samples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Large dataset, outlier removal, data reduction.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Georgia" panose="02040502050405020303" pitchFamily="18" charset="0"/>
                        </a:rPr>
                        <a:t>Euclidean distance between points</a:t>
                      </a:r>
                    </a:p>
                  </a:txBody>
                  <a:tcPr marL="21414" marR="34262" marT="4283" marB="428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11"/>
              </a:rPr>
              <a:t>http://scikit-learn.org/stable/modules/clustering.html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A82F325-C00E-4A90-B67C-4A857140909C}"/>
              </a:ext>
            </a:extLst>
          </p:cNvPr>
          <p:cNvSpPr txBox="1">
            <a:spLocks/>
          </p:cNvSpPr>
          <p:nvPr/>
        </p:nvSpPr>
        <p:spPr>
          <a:xfrm>
            <a:off x="344424" y="274639"/>
            <a:ext cx="11503150" cy="91232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Clustering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6519352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19259" y="3005861"/>
            <a:ext cx="6699155" cy="2858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9ABFB15D-7632-4108-BA12-01977CFD20CD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91232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Clustering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A8FBFDA-5970-45F1-A492-C8056DE57600}"/>
              </a:ext>
            </a:extLst>
          </p:cNvPr>
          <p:cNvSpPr/>
          <p:nvPr/>
        </p:nvSpPr>
        <p:spPr>
          <a:xfrm>
            <a:off x="609599" y="1450079"/>
            <a:ext cx="109728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The overall goal is to divide data into distinct groups such  that observations within each group are similar</a:t>
            </a:r>
          </a:p>
        </p:txBody>
      </p:sp>
    </p:spTree>
    <p:extLst>
      <p:ext uri="{BB962C8B-B14F-4D97-AF65-F5344CB8AC3E}">
        <p14:creationId xmlns:p14="http://schemas.microsoft.com/office/powerpoint/2010/main" val="2236932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49575F27-18C1-431F-A8A9-22251662F89C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What is it used for?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C0AE668-AEED-441A-8045-07323DF4FA6A}"/>
              </a:ext>
            </a:extLst>
          </p:cNvPr>
          <p:cNvSpPr/>
          <p:nvPr/>
        </p:nvSpPr>
        <p:spPr>
          <a:xfrm>
            <a:off x="715745" y="1622751"/>
            <a:ext cx="52431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Fraud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Web search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Real-time ads on web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Credit scoring and next-best offers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Prediction of equipment failures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Network intrusion detection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852F55-DCF1-4D86-8F46-EA847614CAA3}"/>
              </a:ext>
            </a:extLst>
          </p:cNvPr>
          <p:cNvSpPr/>
          <p:nvPr/>
        </p:nvSpPr>
        <p:spPr>
          <a:xfrm>
            <a:off x="5958892" y="1621859"/>
            <a:ext cx="58667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Recommendation Engines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Text 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Predicting Customer Churn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Pattern and image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Email spam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Financial Modeling</a:t>
            </a:r>
          </a:p>
        </p:txBody>
      </p:sp>
    </p:spTree>
    <p:extLst>
      <p:ext uri="{BB962C8B-B14F-4D97-AF65-F5344CB8AC3E}">
        <p14:creationId xmlns:p14="http://schemas.microsoft.com/office/powerpoint/2010/main" val="1597337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717" y="3020108"/>
            <a:ext cx="10293173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5" dirty="0">
                <a:latin typeface="Georgia" panose="02040502050405020303" pitchFamily="18" charset="0"/>
              </a:rPr>
              <a:t>K Means Clustering</a:t>
            </a:r>
            <a:endParaRPr spc="-5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402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5532ECB-584C-44E2-ABD6-19E3F3016E19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91232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K Means Clustering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F8C0F56-2948-470B-9B90-6700F32C7F74}"/>
              </a:ext>
            </a:extLst>
          </p:cNvPr>
          <p:cNvSpPr/>
          <p:nvPr/>
        </p:nvSpPr>
        <p:spPr>
          <a:xfrm>
            <a:off x="687265" y="1334061"/>
            <a:ext cx="1114718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The K Means Algorithm</a:t>
            </a:r>
          </a:p>
          <a:p>
            <a:endParaRPr lang="en-US" sz="28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Choose a number of Clusters “K”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Randomly assign each point to a 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Until clusters stop changing, repeat the following: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For each cluster, compute the cluster centroid by taking the mean vector of points in the cluster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Assign each data point to the cluster for which the centroid is the closest</a:t>
            </a:r>
          </a:p>
        </p:txBody>
      </p:sp>
    </p:spTree>
    <p:extLst>
      <p:ext uri="{BB962C8B-B14F-4D97-AF65-F5344CB8AC3E}">
        <p14:creationId xmlns:p14="http://schemas.microsoft.com/office/powerpoint/2010/main" val="3913388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F9817861-35F3-475A-A64D-39C1BF0EA0E3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91232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K Means Clustering</a:t>
            </a:r>
          </a:p>
        </p:txBody>
      </p:sp>
      <p:pic>
        <p:nvPicPr>
          <p:cNvPr id="8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E99D59A2-E774-4057-9D5C-BFE37B305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70" y="1371599"/>
            <a:ext cx="6125308" cy="45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21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2712" y="6356351"/>
            <a:ext cx="9585960" cy="190753"/>
          </a:xfrm>
        </p:spPr>
        <p:txBody>
          <a:bodyPr/>
          <a:lstStyle/>
          <a:p>
            <a:r>
              <a:rPr lang="en-US" dirty="0">
                <a:hlinkClick r:id="rId4"/>
              </a:rPr>
              <a:t>http://opencv-python-tutroals.readthedocs.io/en/latest/py_tutorials/py_ml/py_kmeans/py_kmeans_understanding/py_kmeans_understanding.html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730" y="1616202"/>
            <a:ext cx="4493726" cy="41603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E0E817D9-00D9-4D38-9F2A-A5DD5A89EFFC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91232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K-Means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8F0EF3A-AF71-4E7A-BBC7-3A42C929DD1A}"/>
              </a:ext>
            </a:extLst>
          </p:cNvPr>
          <p:cNvSpPr/>
          <p:nvPr/>
        </p:nvSpPr>
        <p:spPr>
          <a:xfrm>
            <a:off x="609600" y="1450138"/>
            <a:ext cx="634593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Georgia" panose="02040502050405020303" pitchFamily="18" charset="0"/>
              </a:rPr>
              <a:t>T-shirt size problem</a:t>
            </a:r>
          </a:p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</a:rPr>
              <a:t>Consider a company, which is going to release a new model of T-shirt to market</a:t>
            </a:r>
          </a:p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</a:rPr>
              <a:t>Obviously they will have to manufacture models in different sizes to satisfy people of all sizes. </a:t>
            </a:r>
          </a:p>
          <a:p>
            <a:r>
              <a:rPr lang="en-US" sz="2000" dirty="0">
                <a:latin typeface="Georgia" panose="02040502050405020303" pitchFamily="18" charset="0"/>
              </a:rPr>
              <a:t>So the company make a data of people’s height and weight, and plot them on to a graph.</a:t>
            </a:r>
          </a:p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Company can’t create t-shirts with all the sizes. Instead, they divide people to Small, Medium and Large, and manufacture only these 3 models which will fit to all the people.</a:t>
            </a:r>
          </a:p>
        </p:txBody>
      </p:sp>
    </p:spTree>
    <p:extLst>
      <p:ext uri="{BB962C8B-B14F-4D97-AF65-F5344CB8AC3E}">
        <p14:creationId xmlns:p14="http://schemas.microsoft.com/office/powerpoint/2010/main" val="2377957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F5940EDA-AC75-4E75-8B11-E6DF20A5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As a first step in finding a sensible initial partition(k=2)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C060375E-62C3-48C9-A575-8103C7D24EC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5196954"/>
              </p:ext>
            </p:extLst>
          </p:nvPr>
        </p:nvGraphicFramePr>
        <p:xfrm>
          <a:off x="609600" y="1600200"/>
          <a:ext cx="5386360" cy="2926080"/>
        </p:xfrm>
        <a:graphic>
          <a:graphicData uri="http://schemas.openxmlformats.org/drawingml/2006/table">
            <a:tbl>
              <a:tblPr/>
              <a:tblGrid>
                <a:gridCol w="1831362">
                  <a:extLst>
                    <a:ext uri="{9D8B030D-6E8A-4147-A177-3AD203B41FA5}">
                      <a16:colId xmlns:a16="http://schemas.microsoft.com/office/drawing/2014/main" xmlns="" val="3317899835"/>
                    </a:ext>
                  </a:extLst>
                </a:gridCol>
                <a:gridCol w="1777499">
                  <a:extLst>
                    <a:ext uri="{9D8B030D-6E8A-4147-A177-3AD203B41FA5}">
                      <a16:colId xmlns:a16="http://schemas.microsoft.com/office/drawing/2014/main" xmlns="" val="2186220586"/>
                    </a:ext>
                  </a:extLst>
                </a:gridCol>
                <a:gridCol w="1777499">
                  <a:extLst>
                    <a:ext uri="{9D8B030D-6E8A-4147-A177-3AD203B41FA5}">
                      <a16:colId xmlns:a16="http://schemas.microsoft.com/office/drawing/2014/main" xmlns="" val="22445058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Subject</a:t>
                      </a:r>
                      <a:endParaRPr lang="en-US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A</a:t>
                      </a:r>
                      <a:endParaRPr lang="en-US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B</a:t>
                      </a:r>
                      <a:endParaRPr lang="en-US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7585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1.0</a:t>
                      </a:r>
                      <a:endParaRPr lang="en-US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1.0</a:t>
                      </a:r>
                      <a:endParaRPr lang="en-US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63649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1.5</a:t>
                      </a:r>
                      <a:endParaRPr lang="en-US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2.0</a:t>
                      </a:r>
                      <a:endParaRPr lang="en-US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55272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3.0</a:t>
                      </a:r>
                      <a:endParaRPr lang="en-US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4.0</a:t>
                      </a:r>
                      <a:endParaRPr lang="en-US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10576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5.0</a:t>
                      </a:r>
                      <a:endParaRPr lang="en-US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7.0</a:t>
                      </a:r>
                      <a:endParaRPr lang="en-US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8138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3.5</a:t>
                      </a:r>
                      <a:endParaRPr lang="en-US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5.0</a:t>
                      </a:r>
                      <a:endParaRPr lang="en-US" dirty="0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62403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4.5</a:t>
                      </a:r>
                      <a:endParaRPr lang="en-US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5.0</a:t>
                      </a:r>
                      <a:endParaRPr lang="en-US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5510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3.5</a:t>
                      </a:r>
                      <a:endParaRPr lang="en-US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4.5</a:t>
                      </a:r>
                      <a:endParaRPr lang="en-US" dirty="0">
                        <a:effectLst/>
                      </a:endParaRPr>
                    </a:p>
                  </a:txBody>
                  <a:tcPr marL="112216" marR="1122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659205"/>
                  </a:ext>
                </a:extLst>
              </a:tr>
            </a:tbl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xmlns="" id="{F099A0A3-080A-4AA4-9B30-96B3BA683D5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6388627"/>
              </p:ext>
            </p:extLst>
          </p:nvPr>
        </p:nvGraphicFramePr>
        <p:xfrm>
          <a:off x="6839145" y="2240280"/>
          <a:ext cx="4389121" cy="1645920"/>
        </p:xfrm>
        <a:graphic>
          <a:graphicData uri="http://schemas.openxmlformats.org/drawingml/2006/table">
            <a:tbl>
              <a:tblPr/>
              <a:tblGrid>
                <a:gridCol w="1492301">
                  <a:extLst>
                    <a:ext uri="{9D8B030D-6E8A-4147-A177-3AD203B41FA5}">
                      <a16:colId xmlns:a16="http://schemas.microsoft.com/office/drawing/2014/main" xmlns="" val="383418182"/>
                    </a:ext>
                  </a:extLst>
                </a:gridCol>
                <a:gridCol w="1448410">
                  <a:extLst>
                    <a:ext uri="{9D8B030D-6E8A-4147-A177-3AD203B41FA5}">
                      <a16:colId xmlns:a16="http://schemas.microsoft.com/office/drawing/2014/main" xmlns="" val="3268068143"/>
                    </a:ext>
                  </a:extLst>
                </a:gridCol>
                <a:gridCol w="1448410">
                  <a:extLst>
                    <a:ext uri="{9D8B030D-6E8A-4147-A177-3AD203B41FA5}">
                      <a16:colId xmlns:a16="http://schemas.microsoft.com/office/drawing/2014/main" xmlns="" val="15785240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Individual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Mean Vector (centroid)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86715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Group 1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(1.0, 1.0)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4399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Group 2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(5.0, 7.0)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5611983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BFAADF8-9A08-4E78-8BF3-C2F97C1AE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web.stanford.edu</a:t>
            </a:r>
            <a:r>
              <a:rPr lang="en-US" dirty="0"/>
              <a:t>/~</a:t>
            </a:r>
            <a:r>
              <a:rPr lang="en-US" dirty="0" err="1"/>
              <a:t>schmit</a:t>
            </a:r>
            <a:r>
              <a:rPr lang="en-US" dirty="0"/>
              <a:t>/cme193/</a:t>
            </a:r>
            <a:r>
              <a:rPr lang="en-US" dirty="0" err="1"/>
              <a:t>lec</a:t>
            </a:r>
            <a:r>
              <a:rPr lang="en-US" dirty="0"/>
              <a:t>/lec5.pdf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3F023D79-BC58-4E1A-BF44-E8C65A22511E}"/>
              </a:ext>
            </a:extLst>
          </p:cNvPr>
          <p:cNvSpPr/>
          <p:nvPr/>
        </p:nvSpPr>
        <p:spPr>
          <a:xfrm>
            <a:off x="5750351" y="2929927"/>
            <a:ext cx="999241" cy="6711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016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97EA8B-3FB9-427B-9288-E81C3B32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do clustering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D7621E80-D4D7-44DD-8202-38E478D17079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09600" y="2421029"/>
          <a:ext cx="5384800" cy="2884304"/>
        </p:xfrm>
        <a:graphic>
          <a:graphicData uri="http://schemas.openxmlformats.org/drawingml/2006/table">
            <a:tbl>
              <a:tblPr/>
              <a:tblGrid>
                <a:gridCol w="1076960">
                  <a:extLst>
                    <a:ext uri="{9D8B030D-6E8A-4147-A177-3AD203B41FA5}">
                      <a16:colId xmlns:a16="http://schemas.microsoft.com/office/drawing/2014/main" xmlns="" val="2873004438"/>
                    </a:ext>
                  </a:extLst>
                </a:gridCol>
                <a:gridCol w="1076960">
                  <a:extLst>
                    <a:ext uri="{9D8B030D-6E8A-4147-A177-3AD203B41FA5}">
                      <a16:colId xmlns:a16="http://schemas.microsoft.com/office/drawing/2014/main" xmlns="" val="2314612042"/>
                    </a:ext>
                  </a:extLst>
                </a:gridCol>
                <a:gridCol w="1076960">
                  <a:extLst>
                    <a:ext uri="{9D8B030D-6E8A-4147-A177-3AD203B41FA5}">
                      <a16:colId xmlns:a16="http://schemas.microsoft.com/office/drawing/2014/main" xmlns="" val="755106311"/>
                    </a:ext>
                  </a:extLst>
                </a:gridCol>
                <a:gridCol w="1076960">
                  <a:extLst>
                    <a:ext uri="{9D8B030D-6E8A-4147-A177-3AD203B41FA5}">
                      <a16:colId xmlns:a16="http://schemas.microsoft.com/office/drawing/2014/main" xmlns="" val="2953953417"/>
                    </a:ext>
                  </a:extLst>
                </a:gridCol>
                <a:gridCol w="1076960">
                  <a:extLst>
                    <a:ext uri="{9D8B030D-6E8A-4147-A177-3AD203B41FA5}">
                      <a16:colId xmlns:a16="http://schemas.microsoft.com/office/drawing/2014/main" xmlns="" val="3599936181"/>
                    </a:ext>
                  </a:extLst>
                </a:gridCol>
              </a:tblGrid>
              <a:tr h="299156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 </a:t>
                      </a: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Cluster 1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Cluster 2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64702819"/>
                  </a:ext>
                </a:extLst>
              </a:tr>
              <a:tr h="747889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Step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Individual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Mean Vector (centroid)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Individual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Mean Vector (centroid)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69322221"/>
                  </a:ext>
                </a:extLst>
              </a:tr>
              <a:tr h="299156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500" dirty="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(1.0, 1.0)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(5.0, 7.0)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0859908"/>
                  </a:ext>
                </a:extLst>
              </a:tr>
              <a:tr h="299156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1, 2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(1.2, 1.5)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(5.0, 7.0)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64679"/>
                  </a:ext>
                </a:extLst>
              </a:tr>
              <a:tr h="299156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1, 2, 3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(1.8, 2.3)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(5.0, 7.0)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0998016"/>
                  </a:ext>
                </a:extLst>
              </a:tr>
              <a:tr h="299156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1, 2, 3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(1.8, 2.3)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4, 5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(4.2, 6.0)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36478960"/>
                  </a:ext>
                </a:extLst>
              </a:tr>
              <a:tr h="299156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1, 2, 3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(1.8, 2.3)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4, 5, 6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(4.3, 5.7)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90600867"/>
                  </a:ext>
                </a:extLst>
              </a:tr>
              <a:tr h="299156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1, 2, 3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(1.8, 2.3)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Arial" panose="020B0604020202020204" pitchFamily="34" charset="0"/>
                        </a:rPr>
                        <a:t>4, 5, 6, 7</a:t>
                      </a:r>
                      <a:endParaRPr lang="en-US" sz="150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Arial" panose="020B0604020202020204" pitchFamily="34" charset="0"/>
                        </a:rPr>
                        <a:t>(4.1, 5.4)</a:t>
                      </a:r>
                      <a:endParaRPr lang="en-US" sz="1500" dirty="0">
                        <a:effectLst/>
                      </a:endParaRPr>
                    </a:p>
                  </a:txBody>
                  <a:tcPr marL="74789" marR="74789" marT="37394" marB="37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0547983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4017214-5E79-4645-B47C-E137EC8DC8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remaining individuals are now examined in sequence and allocated to the cluster to which they are closest, in terms of Euclidean distance to the cluster mean. </a:t>
            </a:r>
          </a:p>
          <a:p>
            <a:r>
              <a:rPr lang="en-US" dirty="0"/>
              <a:t>The mean vector is recalculated each time a new member is added.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E3439C-E51B-4FFD-952F-EA829A7A7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https://web.stanford.edu/~schmit/cme193/lec/lec5.pdf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794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7C820A-0599-4090-A2E6-587AEB9FD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do clustering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5CB12B74-4EA9-4276-A0FD-D0ADD637A439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107439" y="3040221"/>
          <a:ext cx="4389121" cy="1645920"/>
        </p:xfrm>
        <a:graphic>
          <a:graphicData uri="http://schemas.openxmlformats.org/drawingml/2006/table">
            <a:tbl>
              <a:tblPr/>
              <a:tblGrid>
                <a:gridCol w="1492301">
                  <a:extLst>
                    <a:ext uri="{9D8B030D-6E8A-4147-A177-3AD203B41FA5}">
                      <a16:colId xmlns:a16="http://schemas.microsoft.com/office/drawing/2014/main" xmlns="" val="2929296060"/>
                    </a:ext>
                  </a:extLst>
                </a:gridCol>
                <a:gridCol w="1448410">
                  <a:extLst>
                    <a:ext uri="{9D8B030D-6E8A-4147-A177-3AD203B41FA5}">
                      <a16:colId xmlns:a16="http://schemas.microsoft.com/office/drawing/2014/main" xmlns="" val="2722137517"/>
                    </a:ext>
                  </a:extLst>
                </a:gridCol>
                <a:gridCol w="1448410">
                  <a:extLst>
                    <a:ext uri="{9D8B030D-6E8A-4147-A177-3AD203B41FA5}">
                      <a16:colId xmlns:a16="http://schemas.microsoft.com/office/drawing/2014/main" xmlns="" val="12409493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Individual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Mean Vector (centroid)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5372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Cluster 1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1, 2, 3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(1.8, 2.3)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56217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Cluster 2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4, 5, 6, 7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(4.1, 5.4)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0729576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D8FE64E-4727-45C6-96DD-E97F7A1941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Now the initial partition has changed, and the two clusters at this stage having the following characteristics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FFB320-6910-4833-8292-30516D51D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https://web.stanford.edu/~schmit/cme193/lec/lec5.pdf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7636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285237-BD4F-48ED-88C8-787A7FEC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do clustering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7725F594-122D-413E-86E7-ED7B2EA2B6EE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107439" y="1988661"/>
          <a:ext cx="4389121" cy="3749040"/>
        </p:xfrm>
        <a:graphic>
          <a:graphicData uri="http://schemas.openxmlformats.org/drawingml/2006/table">
            <a:tbl>
              <a:tblPr/>
              <a:tblGrid>
                <a:gridCol w="1492301">
                  <a:extLst>
                    <a:ext uri="{9D8B030D-6E8A-4147-A177-3AD203B41FA5}">
                      <a16:colId xmlns:a16="http://schemas.microsoft.com/office/drawing/2014/main" xmlns="" val="501706391"/>
                    </a:ext>
                  </a:extLst>
                </a:gridCol>
                <a:gridCol w="1448410">
                  <a:extLst>
                    <a:ext uri="{9D8B030D-6E8A-4147-A177-3AD203B41FA5}">
                      <a16:colId xmlns:a16="http://schemas.microsoft.com/office/drawing/2014/main" xmlns="" val="2614377319"/>
                    </a:ext>
                  </a:extLst>
                </a:gridCol>
                <a:gridCol w="1448410">
                  <a:extLst>
                    <a:ext uri="{9D8B030D-6E8A-4147-A177-3AD203B41FA5}">
                      <a16:colId xmlns:a16="http://schemas.microsoft.com/office/drawing/2014/main" xmlns="" val="3032447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Individual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Distance to mean (centroid) of Cluster 1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Distance to mean (centroid) of Cluster 2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32613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1.5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5.4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35676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0.4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4.3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6976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2.1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1.8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5580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5.7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1.8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0047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3.2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0.7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2345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3.8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0.6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45126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2.8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1.1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46446480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5483BA6-A591-4C83-A4B0-33767C75B8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But we cannot yet be sure that each individual has been assigned to the right cluster.  So, we compare each individual’s distance to its own cluster mean and to</a:t>
            </a:r>
            <a:br>
              <a:rPr lang="en-US" dirty="0"/>
            </a:br>
            <a:r>
              <a:rPr lang="en-US" dirty="0"/>
              <a:t>that of the opposite cluster.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56B243B-114F-48DE-8BE8-7090B084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https://web.stanford.edu/~schmit/cme193/lec/lec5.pdf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907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4B9444-4580-4596-BADA-B99A13F5B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do clustering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A710E8F3-F28B-427C-848A-3E37FFA8870C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107439" y="3040221"/>
          <a:ext cx="4389121" cy="1645920"/>
        </p:xfrm>
        <a:graphic>
          <a:graphicData uri="http://schemas.openxmlformats.org/drawingml/2006/table">
            <a:tbl>
              <a:tblPr/>
              <a:tblGrid>
                <a:gridCol w="1492301">
                  <a:extLst>
                    <a:ext uri="{9D8B030D-6E8A-4147-A177-3AD203B41FA5}">
                      <a16:colId xmlns:a16="http://schemas.microsoft.com/office/drawing/2014/main" xmlns="" val="272282967"/>
                    </a:ext>
                  </a:extLst>
                </a:gridCol>
                <a:gridCol w="1448410">
                  <a:extLst>
                    <a:ext uri="{9D8B030D-6E8A-4147-A177-3AD203B41FA5}">
                      <a16:colId xmlns:a16="http://schemas.microsoft.com/office/drawing/2014/main" xmlns="" val="3714894129"/>
                    </a:ext>
                  </a:extLst>
                </a:gridCol>
                <a:gridCol w="1448410">
                  <a:extLst>
                    <a:ext uri="{9D8B030D-6E8A-4147-A177-3AD203B41FA5}">
                      <a16:colId xmlns:a16="http://schemas.microsoft.com/office/drawing/2014/main" xmlns="" val="650612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Individual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Mean Vector (centroid)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07289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Cluster 1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1, 2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(1.3, 1.5)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45086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Cluster 2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3, 4, 5, 6, 7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(3.9, 5.1)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6139860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EF74E80-ABA9-437F-AF8F-6E9FFF41A7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Only individual 3 is nearer to the mean of the opposite cluster (Cluster 2) than its own (Cluster 1)  </a:t>
            </a:r>
          </a:p>
          <a:p>
            <a:r>
              <a:rPr lang="en-US" dirty="0"/>
              <a:t>In other words, each individual's distance to its own cluster mean should be smaller that the distance to the other cluster's mean (which is not the case with individual 3) </a:t>
            </a:r>
          </a:p>
          <a:p>
            <a:r>
              <a:rPr lang="en-US" dirty="0"/>
              <a:t>Thus, individual 3 is relocated to Cluster 2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FDE45DC-6D95-44B4-B1E3-1CC76D4C9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126164"/>
            <a:ext cx="3860800" cy="36512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https://web.stanford.edu/~schmit/cme193/lec/lec5.pdf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57893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9F028781-990F-4F17-BA34-B75043C36458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91232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EE28DF3-13F5-48CF-B1DA-14BD4D90F259}"/>
              </a:ext>
            </a:extLst>
          </p:cNvPr>
          <p:cNvSpPr/>
          <p:nvPr/>
        </p:nvSpPr>
        <p:spPr>
          <a:xfrm>
            <a:off x="609599" y="1289595"/>
            <a:ext cx="1128639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  <a:hlinkClick r:id="rId4"/>
              </a:rPr>
              <a:t>http://www-bcf.usc.edu/~gareth/ISL/ISLR%20Sixth%20Printing.pdf</a:t>
            </a:r>
          </a:p>
          <a:p>
            <a:r>
              <a:rPr lang="en-US" sz="2000" dirty="0">
                <a:latin typeface="Georgia" panose="02040502050405020303" pitchFamily="18" charset="0"/>
                <a:hlinkClick r:id="rId4"/>
              </a:rPr>
              <a:t>https://web.stanford.edu/~schmit/cme193/lec/lec5.pdf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</a:p>
          <a:p>
            <a:r>
              <a:rPr lang="en-US" sz="2000" dirty="0">
                <a:latin typeface="Georgia" panose="02040502050405020303" pitchFamily="18" charset="0"/>
                <a:hlinkClick r:id="rId5"/>
              </a:rPr>
              <a:t>http://machinelearningmastery.com/machine-learning-in-python-step-by-step/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</a:p>
          <a:p>
            <a:r>
              <a:rPr lang="en-US" sz="2000" dirty="0">
                <a:latin typeface="Georgia" panose="02040502050405020303" pitchFamily="18" charset="0"/>
                <a:hlinkClick r:id="rId6"/>
              </a:rPr>
              <a:t>http://scikit-learn.org/stable/auto_examples/linear_model/plot_ols.html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</a:p>
          <a:p>
            <a:r>
              <a:rPr lang="en-US" sz="2000" dirty="0">
                <a:latin typeface="Georgia" panose="02040502050405020303" pitchFamily="18" charset="0"/>
                <a:hlinkClick r:id="rId7"/>
              </a:rPr>
              <a:t>https://www.analyticsvidhya.com/blog/2015/08/comprehensive-guide-regression/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</a:p>
          <a:p>
            <a:r>
              <a:rPr lang="en-US" sz="2000" dirty="0">
                <a:latin typeface="Georgia" panose="02040502050405020303" pitchFamily="18" charset="0"/>
                <a:hlinkClick r:id="rId8"/>
              </a:rPr>
              <a:t>http://scikit-learn.org/stable/modules/clustering.html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</a:p>
          <a:p>
            <a:r>
              <a:rPr lang="en-US" sz="2000" dirty="0">
                <a:latin typeface="Georgia" panose="02040502050405020303" pitchFamily="18" charset="0"/>
                <a:hlinkClick r:id="rId9"/>
              </a:rPr>
              <a:t>http://scikit-learn.org/stable/auto_examples/cluster/plot_kmeans_digits.html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</a:p>
          <a:p>
            <a:r>
              <a:rPr lang="en-US" sz="2000" dirty="0">
                <a:latin typeface="Georgia" panose="02040502050405020303" pitchFamily="18" charset="0"/>
                <a:hlinkClick r:id="rId10"/>
              </a:rPr>
              <a:t>http://www.kdnuggets.com/2015/11/seven-steps-machine-learning-python.html/2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</a:p>
          <a:p>
            <a:r>
              <a:rPr lang="en-US" sz="2000" dirty="0">
                <a:latin typeface="Georgia" panose="02040502050405020303" pitchFamily="18" charset="0"/>
                <a:hlinkClick r:id="rId11"/>
              </a:rPr>
              <a:t>http://beancoder.com/linear-regression-stock-prediction/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</a:p>
          <a:p>
            <a:r>
              <a:rPr lang="en-US" sz="2000" dirty="0">
                <a:latin typeface="Georgia" panose="02040502050405020303" pitchFamily="18" charset="0"/>
                <a:hlinkClick r:id="rId12"/>
              </a:rPr>
              <a:t>http://opencv-python-tutroals.readthedocs.io/en/latest/py_tutorials/py_ml/py_kmeans/py_kmeans_understanding/py_kmeans_understanding.html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</a:p>
          <a:p>
            <a:r>
              <a:rPr lang="en-US" sz="2000" dirty="0">
                <a:latin typeface="Georgia" panose="02040502050405020303" pitchFamily="18" charset="0"/>
                <a:hlinkClick r:id="rId13"/>
              </a:rPr>
              <a:t>https://github.com/tarlen5/coursera_ml/blob/master/unit6/ex2_sklearn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</a:p>
          <a:p>
            <a:r>
              <a:rPr lang="en-US" sz="2000" dirty="0">
                <a:latin typeface="Georgia" panose="02040502050405020303" pitchFamily="18" charset="0"/>
                <a:hlinkClick r:id="rId14"/>
              </a:rPr>
              <a:t>https://www.kaggle.com/bburns/iris-exploration-pca-k-means-and-gmm-clustering</a:t>
            </a:r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  <a:hlinkClick r:id="rId15"/>
              </a:rPr>
              <a:t>https://towardsdatascience.com/pca-using-python-scikit-learn-e653f8989e60</a:t>
            </a:r>
            <a:endParaRPr lang="en-US" sz="2000" dirty="0">
              <a:latin typeface="Georgia" panose="02040502050405020303" pitchFamily="18" charset="0"/>
            </a:endParaRPr>
          </a:p>
          <a:p>
            <a:endParaRPr lang="en-US" sz="2000" dirty="0">
              <a:latin typeface="Georgia" panose="02040502050405020303" pitchFamily="18" charset="0"/>
            </a:endParaRPr>
          </a:p>
          <a:p>
            <a:endParaRPr lang="en-US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71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F17CFC0-5275-4A94-9720-593147EA9AF5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Types of Machine Learning Algorithms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A717F25-D045-4050-9E08-B2F938060ABB}"/>
              </a:ext>
            </a:extLst>
          </p:cNvPr>
          <p:cNvSpPr/>
          <p:nvPr/>
        </p:nvSpPr>
        <p:spPr>
          <a:xfrm>
            <a:off x="2621281" y="4815841"/>
            <a:ext cx="19359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Supervised Learning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xmlns="" id="{432B6388-3784-D044-97BE-73E096DA3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54" y="1418946"/>
            <a:ext cx="7069646" cy="3195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944391F-68E1-7545-B552-C9861CB9020D}"/>
              </a:ext>
            </a:extLst>
          </p:cNvPr>
          <p:cNvSpPr txBox="1"/>
          <p:nvPr/>
        </p:nvSpPr>
        <p:spPr>
          <a:xfrm>
            <a:off x="5133555" y="4816878"/>
            <a:ext cx="176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Unsupervised </a:t>
            </a:r>
          </a:p>
          <a:p>
            <a:r>
              <a:rPr lang="en-US" sz="2000" dirty="0">
                <a:latin typeface="Georgia" panose="02040502050405020303" pitchFamily="18" charset="0"/>
              </a:rPr>
              <a:t>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DE8CA9E-0E8D-9843-8722-58B2AA0C8026}"/>
              </a:ext>
            </a:extLst>
          </p:cNvPr>
          <p:cNvSpPr txBox="1"/>
          <p:nvPr/>
        </p:nvSpPr>
        <p:spPr>
          <a:xfrm>
            <a:off x="7309690" y="4846618"/>
            <a:ext cx="193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Reinforcement</a:t>
            </a:r>
          </a:p>
          <a:p>
            <a:pPr algn="ctr"/>
            <a:r>
              <a:rPr lang="en-US" dirty="0">
                <a:latin typeface="Georgia" panose="02040502050405020303" pitchFamily="18" charset="0"/>
              </a:rPr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2031650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08AB66E2-114E-DF4B-8E7A-E4C9E077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pc="-5" dirty="0">
                <a:latin typeface="Georgia" panose="02040502050405020303" pitchFamily="18" charset="0"/>
              </a:rPr>
              <a:t>Supervised Learning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5045F9C-F741-9F4A-8AD0-1E691C865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Supervised learning is the machine learning task of learning a function that maps an input to an output based on example of input-output pairs</a:t>
            </a:r>
          </a:p>
          <a:p>
            <a:endParaRPr lang="en-US" sz="2000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D0A687DB-9A36-5047-BE44-0936D9DB1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12" y="2373134"/>
            <a:ext cx="6930376" cy="375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1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8792BEF-3848-4656-AFFB-3057A32CCE79}"/>
              </a:ext>
            </a:extLst>
          </p:cNvPr>
          <p:cNvSpPr/>
          <p:nvPr/>
        </p:nvSpPr>
        <p:spPr>
          <a:xfrm>
            <a:off x="762788" y="1230562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200" dirty="0">
              <a:latin typeface="Georgia" panose="02040502050405020303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4F330B0D-8F00-6A41-B9E5-5C4C97F05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Unsupervised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DE704B2D-19AA-DC44-87EF-51B776474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Unsupervised learning is a machine learning algorithm used to draw inferences from datasets consisting of input data without labeled responses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7B298A8-CB31-114F-A4C2-6EAA40C05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010" y="2504898"/>
            <a:ext cx="7205980" cy="28942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26D2CF5-B7A1-3341-A879-15493F5F8EE5}"/>
              </a:ext>
            </a:extLst>
          </p:cNvPr>
          <p:cNvSpPr txBox="1"/>
          <p:nvPr/>
        </p:nvSpPr>
        <p:spPr>
          <a:xfrm>
            <a:off x="4445000" y="5393301"/>
            <a:ext cx="33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78374008"/>
      </p:ext>
    </p:extLst>
  </p:cSld>
  <p:clrMapOvr>
    <a:masterClrMapping/>
  </p:clrMapOvr>
</p:sld>
</file>

<file path=ppt/theme/theme1.xml><?xml version="1.0" encoding="utf-8"?>
<a:theme xmlns:a="http://schemas.openxmlformats.org/drawingml/2006/main" name="UMKC_PPT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UMKC_PP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UMKC_PPT4</Template>
  <TotalTime>18233</TotalTime>
  <Words>2149</Words>
  <Application>Microsoft Macintosh PowerPoint</Application>
  <PresentationFormat>Widescreen</PresentationFormat>
  <Paragraphs>484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69</vt:i4>
      </vt:variant>
    </vt:vector>
  </HeadingPairs>
  <TitlesOfParts>
    <vt:vector size="82" baseType="lpstr">
      <vt:lpstr>Arial</vt:lpstr>
      <vt:lpstr>Calibri</vt:lpstr>
      <vt:lpstr>Franklin Gothic Book</vt:lpstr>
      <vt:lpstr>Georgia</vt:lpstr>
      <vt:lpstr>Helvetica</vt:lpstr>
      <vt:lpstr>Times New Roman</vt:lpstr>
      <vt:lpstr>Wingdings</vt:lpstr>
      <vt:lpstr>UMKC_PPT4</vt:lpstr>
      <vt:lpstr>Custom Design</vt:lpstr>
      <vt:lpstr>UMKC_PPT1</vt:lpstr>
      <vt:lpstr>1_Custom Design</vt:lpstr>
      <vt:lpstr>1_Office Theme</vt:lpstr>
      <vt:lpstr>2_Custom Design</vt:lpstr>
      <vt:lpstr>PowerPoint Presentation</vt:lpstr>
      <vt:lpstr>Feedback is greatly appreciated!</vt:lpstr>
      <vt:lpstr>PowerPoint Presentation</vt:lpstr>
      <vt:lpstr>What is Machine Learning?</vt:lpstr>
      <vt:lpstr>Machine Learning</vt:lpstr>
      <vt:lpstr>PowerPoint Presentation</vt:lpstr>
      <vt:lpstr>PowerPoint Presentation</vt:lpstr>
      <vt:lpstr>Supervised Learning</vt:lpstr>
      <vt:lpstr>Unsupervised Learning</vt:lpstr>
      <vt:lpstr>Semi-Supervised Learning</vt:lpstr>
      <vt:lpstr>Reinforcement Learning</vt:lpstr>
      <vt:lpstr>Sample dataset: play golf: Yes or No</vt:lpstr>
      <vt:lpstr>PowerPoint Presentation</vt:lpstr>
      <vt:lpstr>Techniques in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Evaluating Model</vt:lpstr>
      <vt:lpstr>Model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Retrospection-I: Modeling </vt:lpstr>
      <vt:lpstr>Retrospection-II: Analyzing the described data</vt:lpstr>
      <vt:lpstr>Steps to build model</vt:lpstr>
      <vt:lpstr>Clustering</vt:lpstr>
      <vt:lpstr>PowerPoint Presentation</vt:lpstr>
      <vt:lpstr>PowerPoint Presentation</vt:lpstr>
      <vt:lpstr>PowerPoint Presentation</vt:lpstr>
      <vt:lpstr>PowerPoint Presentation</vt:lpstr>
      <vt:lpstr>K Means Clustering</vt:lpstr>
      <vt:lpstr>PowerPoint Presentation</vt:lpstr>
      <vt:lpstr>PowerPoint Presentation</vt:lpstr>
      <vt:lpstr>PowerPoint Presentation</vt:lpstr>
      <vt:lpstr>As a first step in finding a sensible initial partition(k=2)</vt:lpstr>
      <vt:lpstr>Steps to do clustering</vt:lpstr>
      <vt:lpstr>Steps to do clustering</vt:lpstr>
      <vt:lpstr>Steps to do clustering</vt:lpstr>
      <vt:lpstr>Steps to do clustering</vt:lpstr>
      <vt:lpstr>PowerPoint Presentation</vt:lpstr>
    </vt:vector>
  </TitlesOfParts>
  <Company>Windows User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Puchu</dc:creator>
  <cp:lastModifiedBy>Gundlapalli, Karthik (UMKC-Student)</cp:lastModifiedBy>
  <cp:revision>379</cp:revision>
  <dcterms:created xsi:type="dcterms:W3CDTF">2017-05-18T14:44:07Z</dcterms:created>
  <dcterms:modified xsi:type="dcterms:W3CDTF">2019-02-24T02:11:19Z</dcterms:modified>
</cp:coreProperties>
</file>